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402" r:id="rId3"/>
    <p:sldId id="373" r:id="rId4"/>
    <p:sldId id="352" r:id="rId5"/>
    <p:sldId id="492" r:id="rId6"/>
    <p:sldId id="493" r:id="rId7"/>
    <p:sldId id="409" r:id="rId8"/>
    <p:sldId id="494" r:id="rId9"/>
    <p:sldId id="495" r:id="rId10"/>
    <p:sldId id="496" r:id="rId11"/>
    <p:sldId id="497" r:id="rId12"/>
    <p:sldId id="499" r:id="rId13"/>
    <p:sldId id="500" r:id="rId14"/>
    <p:sldId id="491" r:id="rId15"/>
    <p:sldId id="503" r:id="rId16"/>
    <p:sldId id="504" r:id="rId17"/>
    <p:sldId id="389" r:id="rId18"/>
    <p:sldId id="505" r:id="rId19"/>
    <p:sldId id="506" r:id="rId20"/>
    <p:sldId id="507" r:id="rId21"/>
    <p:sldId id="293" r:id="rId22"/>
  </p:sldIdLst>
  <p:sldSz cx="12192000" cy="6858000"/>
  <p:notesSz cx="6858000" cy="9144000"/>
  <p:embeddedFontLst>
    <p:embeddedFont>
      <p:font typeface="Montserrat Black" panose="00000A00000000000000" pitchFamily="2" charset="0"/>
      <p:bold r:id="rId25"/>
      <p:boldItalic r:id="rId26"/>
    </p:embeddedFont>
    <p:embeddedFont>
      <p:font typeface="Rubik Light" charset="-79"/>
      <p:regular r:id="rId27"/>
      <p:italic r:id="rId28"/>
    </p:embeddedFont>
    <p:embeddedFont>
      <p:font typeface="나눔스퀘어 ExtraBold" panose="020B0600000101010101" pitchFamily="50" charset="-127"/>
      <p:bold r:id="rId29"/>
    </p:embeddedFont>
    <p:embeddedFont>
      <p:font typeface="나눔스퀘어_ac" panose="020B0600000101010101" pitchFamily="50" charset="-127"/>
      <p:regular r:id="rId30"/>
    </p:embeddedFont>
    <p:embeddedFont>
      <p:font typeface="나눔스퀘어_ac Light" panose="020B0600000101010101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FB8"/>
    <a:srgbClr val="2F5597"/>
    <a:srgbClr val="FFDE55"/>
    <a:srgbClr val="020838"/>
    <a:srgbClr val="DBEAFF"/>
    <a:srgbClr val="F8F9FB"/>
    <a:srgbClr val="F4524D"/>
    <a:srgbClr val="F8F7FC"/>
    <a:srgbClr val="332533"/>
    <a:srgbClr val="FFC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260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53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98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5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9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래픽 2">
            <a:extLst>
              <a:ext uri="{FF2B5EF4-FFF2-40B4-BE49-F238E27FC236}">
                <a16:creationId xmlns:a16="http://schemas.microsoft.com/office/drawing/2014/main" id="{560CF18F-2BD2-48A7-9753-2D338CA5B8AB}"/>
              </a:ext>
            </a:extLst>
          </p:cNvPr>
          <p:cNvSpPr/>
          <p:nvPr/>
        </p:nvSpPr>
        <p:spPr>
          <a:xfrm>
            <a:off x="2121295" y="-1238"/>
            <a:ext cx="10069474" cy="6858000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86B5201-D450-4CEE-B4A5-0258861F5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E9AF453-13D3-4F71-910F-509E94A95E45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5AD0DB-9655-49F6-A0E9-03627FEF2AC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47" y="365690"/>
            <a:ext cx="4921718" cy="61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래픽 2">
            <a:extLst>
              <a:ext uri="{FF2B5EF4-FFF2-40B4-BE49-F238E27FC236}">
                <a16:creationId xmlns:a16="http://schemas.microsoft.com/office/drawing/2014/main" id="{264003E0-CB9A-4AF5-BAA4-D267DFD05751}"/>
              </a:ext>
            </a:extLst>
          </p:cNvPr>
          <p:cNvSpPr/>
          <p:nvPr userDrawn="1"/>
        </p:nvSpPr>
        <p:spPr>
          <a:xfrm rot="10800000" flipH="1" flipV="1">
            <a:off x="7881558" y="0"/>
            <a:ext cx="4310441" cy="2935705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E7B42875-9572-47CB-AB59-191F0B407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BD18436F-389C-44D3-A31E-43F9407D197B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39629A4F-1344-4C75-9395-9C36EB2FF5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74576" y="819753"/>
            <a:ext cx="2361624" cy="5218494"/>
          </a:xfrm>
          <a:prstGeom prst="roundRect">
            <a:avLst>
              <a:gd name="adj" fmla="val 2043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래픽 2">
            <a:extLst>
              <a:ext uri="{FF2B5EF4-FFF2-40B4-BE49-F238E27FC236}">
                <a16:creationId xmlns:a16="http://schemas.microsoft.com/office/drawing/2014/main" id="{9462181A-3DA7-4643-9226-928456AA5D5B}"/>
              </a:ext>
            </a:extLst>
          </p:cNvPr>
          <p:cNvSpPr/>
          <p:nvPr userDrawn="1"/>
        </p:nvSpPr>
        <p:spPr>
          <a:xfrm flipH="1" flipV="1">
            <a:off x="0" y="2269176"/>
            <a:ext cx="6737684" cy="4588823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1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래픽 2">
            <a:extLst>
              <a:ext uri="{FF2B5EF4-FFF2-40B4-BE49-F238E27FC236}">
                <a16:creationId xmlns:a16="http://schemas.microsoft.com/office/drawing/2014/main" id="{81BF150D-754B-418E-9DAC-C98F424581DD}"/>
              </a:ext>
            </a:extLst>
          </p:cNvPr>
          <p:cNvSpPr/>
          <p:nvPr userDrawn="1"/>
        </p:nvSpPr>
        <p:spPr>
          <a:xfrm rot="10800000" flipV="1">
            <a:off x="0" y="0"/>
            <a:ext cx="4310441" cy="2935705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그래픽 2">
            <a:extLst>
              <a:ext uri="{FF2B5EF4-FFF2-40B4-BE49-F238E27FC236}">
                <a16:creationId xmlns:a16="http://schemas.microsoft.com/office/drawing/2014/main" id="{51DD0758-B284-4ABE-9D40-DCE51ED46FA8}"/>
              </a:ext>
            </a:extLst>
          </p:cNvPr>
          <p:cNvSpPr/>
          <p:nvPr userDrawn="1"/>
        </p:nvSpPr>
        <p:spPr>
          <a:xfrm flipV="1">
            <a:off x="5454315" y="2269176"/>
            <a:ext cx="6737684" cy="4588823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D78A1997-A5C3-42D4-B776-1B88403E8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8EC331D3-43D5-4BF8-8A21-459876F69EEB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C184BA8D-6D41-4FE6-A5F5-12E9FF3F6E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74273" y="1109778"/>
            <a:ext cx="6988017" cy="4556788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95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래픽 2">
            <a:extLst>
              <a:ext uri="{FF2B5EF4-FFF2-40B4-BE49-F238E27FC236}">
                <a16:creationId xmlns:a16="http://schemas.microsoft.com/office/drawing/2014/main" id="{AD6E84B5-D7C0-4802-9BCD-283FE7169F95}"/>
              </a:ext>
            </a:extLst>
          </p:cNvPr>
          <p:cNvSpPr/>
          <p:nvPr userDrawn="1"/>
        </p:nvSpPr>
        <p:spPr>
          <a:xfrm rot="10800000" flipH="1" flipV="1">
            <a:off x="7881558" y="0"/>
            <a:ext cx="4310441" cy="2935705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그래픽 2">
            <a:extLst>
              <a:ext uri="{FF2B5EF4-FFF2-40B4-BE49-F238E27FC236}">
                <a16:creationId xmlns:a16="http://schemas.microsoft.com/office/drawing/2014/main" id="{13CC96E8-B528-4C17-A14C-6B193572E910}"/>
              </a:ext>
            </a:extLst>
          </p:cNvPr>
          <p:cNvSpPr/>
          <p:nvPr userDrawn="1"/>
        </p:nvSpPr>
        <p:spPr>
          <a:xfrm rot="10800000" flipV="1">
            <a:off x="0" y="0"/>
            <a:ext cx="4310441" cy="2935705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E9D8FC79-5EE7-4D64-AD6E-8674D999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618EC48D-87BF-413C-A749-E4C5D6EF1C2A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B273591E-8C65-4A17-9572-A01827E64C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55051" y="1856521"/>
            <a:ext cx="6740399" cy="3865781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002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4474B60-C03A-45B0-AE85-5661BEAAB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8A9E8813-586D-42ED-91CF-6D30DE33056F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그래픽 2">
            <a:extLst>
              <a:ext uri="{FF2B5EF4-FFF2-40B4-BE49-F238E27FC236}">
                <a16:creationId xmlns:a16="http://schemas.microsoft.com/office/drawing/2014/main" id="{64796946-1668-4F34-81D2-6B4EED97BF50}"/>
              </a:ext>
            </a:extLst>
          </p:cNvPr>
          <p:cNvSpPr/>
          <p:nvPr userDrawn="1"/>
        </p:nvSpPr>
        <p:spPr>
          <a:xfrm flipH="1">
            <a:off x="0" y="-1238"/>
            <a:ext cx="7112000" cy="4843758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" name="그래픽 2">
            <a:extLst>
              <a:ext uri="{FF2B5EF4-FFF2-40B4-BE49-F238E27FC236}">
                <a16:creationId xmlns:a16="http://schemas.microsoft.com/office/drawing/2014/main" id="{C7D0CA00-D3C1-4986-AE53-1871464B28AF}"/>
              </a:ext>
            </a:extLst>
          </p:cNvPr>
          <p:cNvSpPr/>
          <p:nvPr userDrawn="1"/>
        </p:nvSpPr>
        <p:spPr>
          <a:xfrm rot="10800000" flipH="1">
            <a:off x="7881558" y="3922294"/>
            <a:ext cx="4310441" cy="2935705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2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C1D8B47-AD57-4467-9039-AA653DAF9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FB666DB7-C8B0-47BF-994D-41451E35269F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39CD5F6-BB33-4F45-A853-B22A31D1F5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D184D7C-726F-4CB0-9774-7F16F878580B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4474B60-C03A-45B0-AE85-5661BEAAB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8A9E8813-586D-42ED-91CF-6D30DE33056F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그래픽 2">
            <a:extLst>
              <a:ext uri="{FF2B5EF4-FFF2-40B4-BE49-F238E27FC236}">
                <a16:creationId xmlns:a16="http://schemas.microsoft.com/office/drawing/2014/main" id="{64796946-1668-4F34-81D2-6B4EED97BF50}"/>
              </a:ext>
            </a:extLst>
          </p:cNvPr>
          <p:cNvSpPr/>
          <p:nvPr userDrawn="1"/>
        </p:nvSpPr>
        <p:spPr>
          <a:xfrm flipH="1">
            <a:off x="0" y="-1238"/>
            <a:ext cx="7112000" cy="4843758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05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2BC20FFA-1C8D-4D06-9C4B-8E8650830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19A031A-3BC3-4A48-B37D-BA9205ED2C80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그래픽 2">
            <a:extLst>
              <a:ext uri="{FF2B5EF4-FFF2-40B4-BE49-F238E27FC236}">
                <a16:creationId xmlns:a16="http://schemas.microsoft.com/office/drawing/2014/main" id="{31A95C5B-54F1-424D-B643-02033CEF40BC}"/>
              </a:ext>
            </a:extLst>
          </p:cNvPr>
          <p:cNvSpPr/>
          <p:nvPr userDrawn="1"/>
        </p:nvSpPr>
        <p:spPr>
          <a:xfrm>
            <a:off x="5080000" y="-1238"/>
            <a:ext cx="7112000" cy="4843758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3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1E17C91-25C4-4A8C-9B76-F1E803072C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750BDDA0-6ECC-42B4-9AE7-DDE7FD562CAC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래픽 2">
            <a:extLst>
              <a:ext uri="{FF2B5EF4-FFF2-40B4-BE49-F238E27FC236}">
                <a16:creationId xmlns:a16="http://schemas.microsoft.com/office/drawing/2014/main" id="{A1B4CCC5-FD20-443D-8C2D-D194B7BB9A92}"/>
              </a:ext>
            </a:extLst>
          </p:cNvPr>
          <p:cNvSpPr/>
          <p:nvPr userDrawn="1"/>
        </p:nvSpPr>
        <p:spPr>
          <a:xfrm flipH="1" flipV="1">
            <a:off x="0" y="5067539"/>
            <a:ext cx="2628900" cy="1790461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그래픽 2">
            <a:extLst>
              <a:ext uri="{FF2B5EF4-FFF2-40B4-BE49-F238E27FC236}">
                <a16:creationId xmlns:a16="http://schemas.microsoft.com/office/drawing/2014/main" id="{32327A1E-915E-488C-90F8-E0FD5AE6EA52}"/>
              </a:ext>
            </a:extLst>
          </p:cNvPr>
          <p:cNvSpPr/>
          <p:nvPr userDrawn="1"/>
        </p:nvSpPr>
        <p:spPr>
          <a:xfrm rot="10800000" flipH="1" flipV="1">
            <a:off x="9563100" y="1"/>
            <a:ext cx="2628900" cy="1790461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12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946E1E30-6FBA-487A-8083-8FC2F5C214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11700" y="1771993"/>
            <a:ext cx="2768600" cy="2768600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6F1738C7-B7DB-44B5-82BB-D60AA9C9B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5200" y="1771993"/>
            <a:ext cx="2768600" cy="2768600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317AAFE2-8567-45C4-849A-6449081D8D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58200" y="1771993"/>
            <a:ext cx="2768600" cy="2768600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5BDD885D-E611-4492-A8E4-E4422891E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E842E6ED-6F70-4FB1-8CFB-D3AFC8DFCE28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그래픽 2">
            <a:extLst>
              <a:ext uri="{FF2B5EF4-FFF2-40B4-BE49-F238E27FC236}">
                <a16:creationId xmlns:a16="http://schemas.microsoft.com/office/drawing/2014/main" id="{0BD69C84-1558-4A9D-97D6-59A911788353}"/>
              </a:ext>
            </a:extLst>
          </p:cNvPr>
          <p:cNvSpPr/>
          <p:nvPr userDrawn="1"/>
        </p:nvSpPr>
        <p:spPr>
          <a:xfrm flipH="1" flipV="1">
            <a:off x="0" y="4904473"/>
            <a:ext cx="2868328" cy="1953527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그래픽 2">
            <a:extLst>
              <a:ext uri="{FF2B5EF4-FFF2-40B4-BE49-F238E27FC236}">
                <a16:creationId xmlns:a16="http://schemas.microsoft.com/office/drawing/2014/main" id="{ECA219CC-A411-4F81-88AF-29463FF07729}"/>
              </a:ext>
            </a:extLst>
          </p:cNvPr>
          <p:cNvSpPr/>
          <p:nvPr userDrawn="1"/>
        </p:nvSpPr>
        <p:spPr>
          <a:xfrm flipV="1">
            <a:off x="9323672" y="4904473"/>
            <a:ext cx="2868328" cy="1953527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32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4D7E2210-37AE-40C1-A3BC-79FBA0E87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29254F4-3F10-404C-A10B-960281636F73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그래픽 2">
            <a:extLst>
              <a:ext uri="{FF2B5EF4-FFF2-40B4-BE49-F238E27FC236}">
                <a16:creationId xmlns:a16="http://schemas.microsoft.com/office/drawing/2014/main" id="{DA63DF09-9C84-40AB-9542-77567B559E8A}"/>
              </a:ext>
            </a:extLst>
          </p:cNvPr>
          <p:cNvSpPr/>
          <p:nvPr userDrawn="1"/>
        </p:nvSpPr>
        <p:spPr>
          <a:xfrm>
            <a:off x="8210767" y="-1237"/>
            <a:ext cx="3981233" cy="2711492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5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래픽 2">
            <a:extLst>
              <a:ext uri="{FF2B5EF4-FFF2-40B4-BE49-F238E27FC236}">
                <a16:creationId xmlns:a16="http://schemas.microsoft.com/office/drawing/2014/main" id="{43D78584-35DD-46F0-99DD-5C4E098AE7F3}"/>
              </a:ext>
            </a:extLst>
          </p:cNvPr>
          <p:cNvSpPr/>
          <p:nvPr userDrawn="1"/>
        </p:nvSpPr>
        <p:spPr>
          <a:xfrm flipH="1" flipV="1">
            <a:off x="0" y="2014242"/>
            <a:ext cx="7112000" cy="4843758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5A76CEB-35E4-486F-890F-9506B04E81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9439" y="616337"/>
            <a:ext cx="4792016" cy="5621780"/>
          </a:xfrm>
          <a:prstGeom prst="roundRect">
            <a:avLst>
              <a:gd name="adj" fmla="val 876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28BF3198-DEDA-4C66-B47D-28B399136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C3106E48-AB2D-420F-A4F3-A4DA71EF94FA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그래픽 2">
            <a:extLst>
              <a:ext uri="{FF2B5EF4-FFF2-40B4-BE49-F238E27FC236}">
                <a16:creationId xmlns:a16="http://schemas.microsoft.com/office/drawing/2014/main" id="{3E55A8CC-461B-42D6-A4AC-9A44826DBB99}"/>
              </a:ext>
            </a:extLst>
          </p:cNvPr>
          <p:cNvSpPr/>
          <p:nvPr userDrawn="1"/>
        </p:nvSpPr>
        <p:spPr>
          <a:xfrm>
            <a:off x="7978669" y="-1238"/>
            <a:ext cx="4213331" cy="2869566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168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래픽 2">
            <a:extLst>
              <a:ext uri="{FF2B5EF4-FFF2-40B4-BE49-F238E27FC236}">
                <a16:creationId xmlns:a16="http://schemas.microsoft.com/office/drawing/2014/main" id="{B53E246C-E7A4-418A-909C-7C860C5BE2FC}"/>
              </a:ext>
            </a:extLst>
          </p:cNvPr>
          <p:cNvSpPr/>
          <p:nvPr userDrawn="1"/>
        </p:nvSpPr>
        <p:spPr>
          <a:xfrm>
            <a:off x="8229600" y="-1238"/>
            <a:ext cx="3962400" cy="2698665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그래픽 2">
            <a:extLst>
              <a:ext uri="{FF2B5EF4-FFF2-40B4-BE49-F238E27FC236}">
                <a16:creationId xmlns:a16="http://schemas.microsoft.com/office/drawing/2014/main" id="{E3EC8F10-D7F5-48A2-87E7-1585016E1C3A}"/>
              </a:ext>
            </a:extLst>
          </p:cNvPr>
          <p:cNvSpPr/>
          <p:nvPr userDrawn="1"/>
        </p:nvSpPr>
        <p:spPr>
          <a:xfrm flipH="1" flipV="1">
            <a:off x="-1" y="997417"/>
            <a:ext cx="8604985" cy="5860583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D50D3B55-162B-4859-91A1-0E14E71EA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2300513"/>
            <a:ext cx="3208520" cy="1823811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AAF5083C-86AC-45DF-9C06-97CE7EC2A1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300513"/>
            <a:ext cx="3208520" cy="1823811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>
            <a:extLst>
              <a:ext uri="{FF2B5EF4-FFF2-40B4-BE49-F238E27FC236}">
                <a16:creationId xmlns:a16="http://schemas.microsoft.com/office/drawing/2014/main" id="{70987C54-0DE0-4BAE-8D56-3993CA32F3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8974" y="2300513"/>
            <a:ext cx="3208520" cy="1823811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5A15D1D4-81EB-4A83-8242-38146EF68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128B61FD-2206-443F-9793-980463B84055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44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래픽 2">
            <a:extLst>
              <a:ext uri="{FF2B5EF4-FFF2-40B4-BE49-F238E27FC236}">
                <a16:creationId xmlns:a16="http://schemas.microsoft.com/office/drawing/2014/main" id="{3EADEC67-F10B-4BCE-9DE4-6DB00EE1D2DE}"/>
              </a:ext>
            </a:extLst>
          </p:cNvPr>
          <p:cNvSpPr/>
          <p:nvPr userDrawn="1"/>
        </p:nvSpPr>
        <p:spPr>
          <a:xfrm flipH="1">
            <a:off x="0" y="0"/>
            <a:ext cx="4621358" cy="3147461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1C392926-471C-41AD-BC07-B2EDE7E6D3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6146" y="509813"/>
            <a:ext cx="11155154" cy="3008087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2632F5D1-7D7D-40EC-B96F-0836A8555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921578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75E750C8-ED45-4A3E-9CB2-0BE227F3329A}"/>
              </a:ext>
            </a:extLst>
          </p:cNvPr>
          <p:cNvSpPr txBox="1"/>
          <p:nvPr userDrawn="1"/>
        </p:nvSpPr>
        <p:spPr>
          <a:xfrm>
            <a:off x="4181605" y="697729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래픽 2">
            <a:extLst>
              <a:ext uri="{FF2B5EF4-FFF2-40B4-BE49-F238E27FC236}">
                <a16:creationId xmlns:a16="http://schemas.microsoft.com/office/drawing/2014/main" id="{BC64F6D3-8C13-4B64-9DB9-5108C68E7D4D}"/>
              </a:ext>
            </a:extLst>
          </p:cNvPr>
          <p:cNvSpPr/>
          <p:nvPr userDrawn="1"/>
        </p:nvSpPr>
        <p:spPr>
          <a:xfrm rot="10800000" flipH="1">
            <a:off x="7570642" y="3710538"/>
            <a:ext cx="4621358" cy="3147461"/>
          </a:xfrm>
          <a:custGeom>
            <a:avLst/>
            <a:gdLst>
              <a:gd name="connsiteX0" fmla="*/ 1231 w 10069474"/>
              <a:gd name="connsiteY0" fmla="*/ 1238 h 6858000"/>
              <a:gd name="connsiteX1" fmla="*/ 3031447 w 10069474"/>
              <a:gd name="connsiteY1" fmla="*/ 1268544 h 6858000"/>
              <a:gd name="connsiteX2" fmla="*/ 5800790 w 10069474"/>
              <a:gd name="connsiteY2" fmla="*/ 1648661 h 6858000"/>
              <a:gd name="connsiteX3" fmla="*/ 5299808 w 10069474"/>
              <a:gd name="connsiteY3" fmla="*/ 3973578 h 6858000"/>
              <a:gd name="connsiteX4" fmla="*/ 8576460 w 10069474"/>
              <a:gd name="connsiteY4" fmla="*/ 5297441 h 6858000"/>
              <a:gd name="connsiteX5" fmla="*/ 10058920 w 10069474"/>
              <a:gd name="connsiteY5" fmla="*/ 6858645 h 6858000"/>
              <a:gd name="connsiteX6" fmla="*/ 10058920 w 10069474"/>
              <a:gd name="connsiteY6" fmla="*/ 1238 h 6858000"/>
              <a:gd name="connsiteX7" fmla="*/ 1231 w 10069474"/>
              <a:gd name="connsiteY7" fmla="*/ 1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9474" h="6858000">
                <a:moveTo>
                  <a:pt x="1231" y="1238"/>
                </a:moveTo>
                <a:cubicBezTo>
                  <a:pt x="16102" y="39245"/>
                  <a:pt x="1227761" y="1587872"/>
                  <a:pt x="3031447" y="1268544"/>
                </a:cubicBezTo>
                <a:cubicBezTo>
                  <a:pt x="4835133" y="949216"/>
                  <a:pt x="5516899" y="941029"/>
                  <a:pt x="5800790" y="1648661"/>
                </a:cubicBezTo>
                <a:cubicBezTo>
                  <a:pt x="6112485" y="2425624"/>
                  <a:pt x="4554762" y="2911261"/>
                  <a:pt x="5299808" y="3973578"/>
                </a:cubicBezTo>
                <a:cubicBezTo>
                  <a:pt x="6044854" y="5035896"/>
                  <a:pt x="7861829" y="4925511"/>
                  <a:pt x="8576460" y="5297441"/>
                </a:cubicBezTo>
                <a:cubicBezTo>
                  <a:pt x="9925951" y="5999734"/>
                  <a:pt x="10058920" y="6858645"/>
                  <a:pt x="10058920" y="6858645"/>
                </a:cubicBezTo>
                <a:cubicBezTo>
                  <a:pt x="10058920" y="6858645"/>
                  <a:pt x="10081740" y="-6356"/>
                  <a:pt x="10058920" y="1238"/>
                </a:cubicBezTo>
                <a:cubicBezTo>
                  <a:pt x="10036139" y="8831"/>
                  <a:pt x="1231" y="1238"/>
                  <a:pt x="1231" y="123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BEAFF"/>
              </a:gs>
            </a:gsLst>
            <a:lin ang="5400000" scaled="1"/>
          </a:gradFill>
          <a:ln w="395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56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Q9GAlWE2eDL0oLbZWUNDgf/application?node-id=0%3A1&amp;t=BPcofMQIYVfY4GlO-1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5119B3-207C-4C9F-A410-2DACE1CB8DA3}"/>
              </a:ext>
            </a:extLst>
          </p:cNvPr>
          <p:cNvSpPr txBox="1"/>
          <p:nvPr/>
        </p:nvSpPr>
        <p:spPr>
          <a:xfrm>
            <a:off x="665741" y="1423043"/>
            <a:ext cx="5430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020838"/>
                </a:solidFill>
                <a:latin typeface="+mj-lt"/>
              </a:rPr>
              <a:t>HCI</a:t>
            </a:r>
            <a:r>
              <a:rPr lang="ko-KR" altLang="en-US" sz="4800" dirty="0">
                <a:solidFill>
                  <a:srgbClr val="020838"/>
                </a:solidFill>
                <a:latin typeface="+mj-lt"/>
              </a:rPr>
              <a:t> </a:t>
            </a:r>
            <a:r>
              <a:rPr lang="en-US" altLang="ko-KR" sz="4800" dirty="0">
                <a:solidFill>
                  <a:srgbClr val="020838"/>
                </a:solidFill>
                <a:latin typeface="+mj-lt"/>
              </a:rPr>
              <a:t>Design Project Presentation</a:t>
            </a:r>
            <a:endParaRPr lang="ko-KR" altLang="en-US" sz="4800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6096F-9C55-44E1-ABD6-14BE6D196DCD}"/>
              </a:ext>
            </a:extLst>
          </p:cNvPr>
          <p:cNvSpPr txBox="1"/>
          <p:nvPr/>
        </p:nvSpPr>
        <p:spPr>
          <a:xfrm>
            <a:off x="679957" y="3731367"/>
            <a:ext cx="5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24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지하철 혼잡도 어플리케이션 </a:t>
            </a:r>
            <a:r>
              <a:rPr lang="en-US" altLang="ko-KR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‘</a:t>
            </a:r>
            <a:r>
              <a:rPr lang="ko-KR" altLang="en-US" sz="2400" dirty="0" err="1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천국철</a:t>
            </a:r>
            <a:r>
              <a:rPr lang="en-US" altLang="ko-KR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’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 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3521C8-FEDF-414D-96FD-21E56D01B448}"/>
              </a:ext>
            </a:extLst>
          </p:cNvPr>
          <p:cNvSpPr/>
          <p:nvPr/>
        </p:nvSpPr>
        <p:spPr>
          <a:xfrm>
            <a:off x="665741" y="4327012"/>
            <a:ext cx="2194832" cy="1918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2</a:t>
            </a:r>
            <a:r>
              <a:rPr lang="ko-KR" altLang="en-US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조</a:t>
            </a:r>
            <a:endParaRPr lang="en-US" altLang="ko-KR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박지윤 </a:t>
            </a:r>
            <a:r>
              <a:rPr lang="en-US" altLang="ko-KR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2020312493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윤영진 </a:t>
            </a:r>
            <a:r>
              <a:rPr lang="en-US" altLang="ko-KR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2017312420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이한영 </a:t>
            </a:r>
            <a:r>
              <a:rPr lang="en-US" altLang="ko-KR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2016213532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유영석 </a:t>
            </a:r>
            <a:r>
              <a:rPr lang="en-US" altLang="ko-KR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2018310561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임승현 </a:t>
            </a:r>
            <a:r>
              <a:rPr lang="en-US" altLang="ko-KR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2017310254</a:t>
            </a:r>
            <a:endParaRPr lang="ko-KR" altLang="en-US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9A257-F62F-515A-B3E9-0AB8F2C40B77}"/>
              </a:ext>
            </a:extLst>
          </p:cNvPr>
          <p:cNvSpPr txBox="1"/>
          <p:nvPr/>
        </p:nvSpPr>
        <p:spPr>
          <a:xfrm>
            <a:off x="527755" y="495268"/>
            <a:ext cx="621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cs typeface="Arial" panose="020B0604020202020204" pitchFamily="34" charset="0"/>
              </a:rPr>
              <a:t>Storyboards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8D8C9A1-D9CD-1730-7018-9446440E7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55" r="102"/>
          <a:stretch/>
        </p:blipFill>
        <p:spPr bwMode="auto">
          <a:xfrm>
            <a:off x="8081735" y="1211333"/>
            <a:ext cx="3882937" cy="259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A8BE180-FC1E-79BE-FF4D-7057B209F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44" y="1133433"/>
            <a:ext cx="3882938" cy="27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8E8EC51-C7B7-78D1-5106-827CD4A3A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r="5896"/>
          <a:stretch/>
        </p:blipFill>
        <p:spPr bwMode="auto">
          <a:xfrm>
            <a:off x="8164597" y="3880165"/>
            <a:ext cx="3800075" cy="239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A5CC7073-BC7B-E789-0508-905768EE8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91" y="3678233"/>
            <a:ext cx="3824591" cy="27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281C43-974D-AD56-CC78-073B5DDEBA8A}"/>
              </a:ext>
            </a:extLst>
          </p:cNvPr>
          <p:cNvSpPr/>
          <p:nvPr/>
        </p:nvSpPr>
        <p:spPr>
          <a:xfrm>
            <a:off x="432554" y="2009000"/>
            <a:ext cx="38829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두가지 상황 </a:t>
            </a: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여가생활</a:t>
            </a: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출근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발생할 수 있는 지하철 돌발 상황으로 인한 불편함을 담음</a:t>
            </a:r>
            <a:endParaRPr lang="en-US" altLang="ko-KR" sz="20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어플리케이션을 통하여 신속하고 쾌적하게 지하철을 이용하여 문제를 해결하는 모습을 보여줌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B0C1C8-2EEF-E15B-2521-2D8662C57CBA}"/>
              </a:ext>
            </a:extLst>
          </p:cNvPr>
          <p:cNvSpPr/>
          <p:nvPr/>
        </p:nvSpPr>
        <p:spPr>
          <a:xfrm>
            <a:off x="432554" y="1424225"/>
            <a:ext cx="1342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김철수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EBAC5C-2E1D-F88E-3FD1-F4906EC72787}"/>
              </a:ext>
            </a:extLst>
          </p:cNvPr>
          <p:cNvSpPr/>
          <p:nvPr/>
        </p:nvSpPr>
        <p:spPr>
          <a:xfrm>
            <a:off x="432554" y="5268890"/>
            <a:ext cx="388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임산부 좌석 예약 기능으로 안전한 지하철 이용을 보여줌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2AD952-06F8-DA63-A249-153E2B203902}"/>
              </a:ext>
            </a:extLst>
          </p:cNvPr>
          <p:cNvSpPr/>
          <p:nvPr/>
        </p:nvSpPr>
        <p:spPr>
          <a:xfrm>
            <a:off x="432554" y="4684115"/>
            <a:ext cx="1342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이영희</a:t>
            </a:r>
          </a:p>
        </p:txBody>
      </p:sp>
    </p:spTree>
    <p:extLst>
      <p:ext uri="{BB962C8B-B14F-4D97-AF65-F5344CB8AC3E}">
        <p14:creationId xmlns:p14="http://schemas.microsoft.com/office/powerpoint/2010/main" val="216496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9A257-F62F-515A-B3E9-0AB8F2C40B77}"/>
              </a:ext>
            </a:extLst>
          </p:cNvPr>
          <p:cNvSpPr txBox="1"/>
          <p:nvPr/>
        </p:nvSpPr>
        <p:spPr>
          <a:xfrm>
            <a:off x="527755" y="495268"/>
            <a:ext cx="621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Ideation</a:t>
            </a:r>
            <a:r>
              <a:rPr lang="ko-KR" altLang="en-US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Results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281C43-974D-AD56-CC78-073B5DDEBA8A}"/>
              </a:ext>
            </a:extLst>
          </p:cNvPr>
          <p:cNvSpPr/>
          <p:nvPr/>
        </p:nvSpPr>
        <p:spPr>
          <a:xfrm>
            <a:off x="1097573" y="1492424"/>
            <a:ext cx="3882937" cy="96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Google</a:t>
            </a: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2000" dirty="0" err="1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JamBoard</a:t>
            </a: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를 이용해 작업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투표를 통해 </a:t>
            </a: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Best 10</a:t>
            </a: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을 선정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F5E8C53B-3EF2-114E-5195-95000E26B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12690"/>
          <a:stretch/>
        </p:blipFill>
        <p:spPr>
          <a:xfrm>
            <a:off x="674244" y="3340090"/>
            <a:ext cx="5307681" cy="30226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3C3F7B-25B3-BC7F-FE1D-4BF8204A87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21" t="15174" r="1054" b="-1"/>
          <a:stretch/>
        </p:blipFill>
        <p:spPr>
          <a:xfrm>
            <a:off x="6210076" y="329116"/>
            <a:ext cx="5561047" cy="3041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7598BC-EA6A-0937-FD83-BA0C73CBC2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47" t="11930"/>
          <a:stretch/>
        </p:blipFill>
        <p:spPr>
          <a:xfrm>
            <a:off x="6316747" y="3303791"/>
            <a:ext cx="5454376" cy="31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C0EFF0-D77E-440A-8E4D-F1E62FAD5E39}"/>
              </a:ext>
            </a:extLst>
          </p:cNvPr>
          <p:cNvSpPr/>
          <p:nvPr/>
        </p:nvSpPr>
        <p:spPr>
          <a:xfrm>
            <a:off x="1081116" y="2317726"/>
            <a:ext cx="1836124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20838"/>
                </a:solidFill>
                <a:latin typeface="+mj-lt"/>
              </a:rPr>
              <a:t>01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402F2C-4777-423D-9DFE-FD1C3639CAEA}"/>
              </a:ext>
            </a:extLst>
          </p:cNvPr>
          <p:cNvSpPr/>
          <p:nvPr/>
        </p:nvSpPr>
        <p:spPr>
          <a:xfrm>
            <a:off x="3792566" y="2317726"/>
            <a:ext cx="1836124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20838"/>
                </a:solidFill>
                <a:latin typeface="+mj-lt"/>
              </a:rPr>
              <a:t>02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E32EEF-C0CC-43EB-AFEB-352681D6DC6E}"/>
              </a:ext>
            </a:extLst>
          </p:cNvPr>
          <p:cNvSpPr/>
          <p:nvPr/>
        </p:nvSpPr>
        <p:spPr>
          <a:xfrm>
            <a:off x="6504016" y="2317726"/>
            <a:ext cx="1836124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20838"/>
                </a:solidFill>
                <a:latin typeface="+mj-lt"/>
              </a:rPr>
              <a:t>03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0DDA49-BDAA-4680-82CA-75388E8741DB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164279" y="3137934"/>
            <a:ext cx="7804150" cy="0"/>
          </a:xfrm>
          <a:prstGeom prst="line">
            <a:avLst/>
          </a:prstGeom>
          <a:solidFill>
            <a:schemeClr val="bg1"/>
          </a:solidFill>
          <a:ln w="88900" cap="rnd">
            <a:solidFill>
              <a:srgbClr val="2B3FB8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5855CDD9-24D6-4370-B1F9-5AD7B21C5400}"/>
              </a:ext>
            </a:extLst>
          </p:cNvPr>
          <p:cNvSpPr/>
          <p:nvPr/>
        </p:nvSpPr>
        <p:spPr>
          <a:xfrm>
            <a:off x="1834079" y="2972834"/>
            <a:ext cx="330200" cy="3302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2B3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747E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490E793-C249-4F45-A84F-1B5DBA1A5BD5}"/>
              </a:ext>
            </a:extLst>
          </p:cNvPr>
          <p:cNvSpPr/>
          <p:nvPr/>
        </p:nvSpPr>
        <p:spPr>
          <a:xfrm>
            <a:off x="4545529" y="2972834"/>
            <a:ext cx="330200" cy="3302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2B3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747E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D385EB-397C-4CD3-8B0D-233588879A15}"/>
              </a:ext>
            </a:extLst>
          </p:cNvPr>
          <p:cNvSpPr/>
          <p:nvPr/>
        </p:nvSpPr>
        <p:spPr>
          <a:xfrm>
            <a:off x="7256979" y="2972834"/>
            <a:ext cx="330200" cy="3302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2B3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747E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C7CF0E-F368-43CD-AB55-DAA489D4A3A1}"/>
              </a:ext>
            </a:extLst>
          </p:cNvPr>
          <p:cNvSpPr/>
          <p:nvPr/>
        </p:nvSpPr>
        <p:spPr>
          <a:xfrm>
            <a:off x="9968429" y="2972834"/>
            <a:ext cx="330200" cy="3302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2B3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747E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E95E5-67E9-419E-874E-265276FA9926}"/>
              </a:ext>
            </a:extLst>
          </p:cNvPr>
          <p:cNvSpPr/>
          <p:nvPr/>
        </p:nvSpPr>
        <p:spPr>
          <a:xfrm>
            <a:off x="9215466" y="2317726"/>
            <a:ext cx="1836124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20838"/>
                </a:solidFill>
                <a:latin typeface="+mj-lt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21312-E177-9B07-ECF8-B08BF7DD49E6}"/>
              </a:ext>
            </a:extLst>
          </p:cNvPr>
          <p:cNvSpPr txBox="1"/>
          <p:nvPr/>
        </p:nvSpPr>
        <p:spPr>
          <a:xfrm>
            <a:off x="527755" y="495268"/>
            <a:ext cx="68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Ideation</a:t>
            </a:r>
            <a:r>
              <a:rPr lang="ko-KR" altLang="en-US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Results : </a:t>
            </a:r>
            <a:r>
              <a:rPr lang="en-US" altLang="ko-KR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10 Best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Ideas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 요약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67B99F-3725-F898-9D02-2FD5C84E8DFA}"/>
              </a:ext>
            </a:extLst>
          </p:cNvPr>
          <p:cNvSpPr/>
          <p:nvPr/>
        </p:nvSpPr>
        <p:spPr>
          <a:xfrm>
            <a:off x="896667" y="3549516"/>
            <a:ext cx="22074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최소 환승</a:t>
            </a:r>
            <a:r>
              <a:rPr lang="en-US" altLang="ko-KR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최단 시간 뿐만 아니라 </a:t>
            </a:r>
            <a:r>
              <a:rPr lang="ko-KR" altLang="en-US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승객들의 포화도</a:t>
            </a:r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를 고려한 여유로운 지하철 코스도 제공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B6D55-0552-A229-A642-801996DC967A}"/>
              </a:ext>
            </a:extLst>
          </p:cNvPr>
          <p:cNvSpPr/>
          <p:nvPr/>
        </p:nvSpPr>
        <p:spPr>
          <a:xfrm>
            <a:off x="3576086" y="3558032"/>
            <a:ext cx="22690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크롤링</a:t>
            </a:r>
            <a:r>
              <a:rPr lang="en-US" altLang="ko-KR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철도사</a:t>
            </a:r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와의 제휴를 통해 데이터를 수집하여 빠르게 업데이트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0B5BFD-3D87-D24B-9577-55DDD7259E69}"/>
              </a:ext>
            </a:extLst>
          </p:cNvPr>
          <p:cNvSpPr/>
          <p:nvPr/>
        </p:nvSpPr>
        <p:spPr>
          <a:xfrm>
            <a:off x="6257890" y="3558248"/>
            <a:ext cx="22690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자유로운 시민제보</a:t>
            </a:r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를 받아 여러 돌발 사건들을 파악하고 알고리즘에 반영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E06EE0-C556-4A45-8B07-54D870B7C5CD}"/>
              </a:ext>
            </a:extLst>
          </p:cNvPr>
          <p:cNvSpPr/>
          <p:nvPr/>
        </p:nvSpPr>
        <p:spPr>
          <a:xfrm>
            <a:off x="8998991" y="3549516"/>
            <a:ext cx="22690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푸쉬알림</a:t>
            </a:r>
            <a:endParaRPr lang="en-US" altLang="ko-KR" sz="20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직장을 추가하면 아침마다 출근시간 맞춤 알람 서비스 및 경로 자동 탐색</a:t>
            </a:r>
          </a:p>
        </p:txBody>
      </p:sp>
    </p:spTree>
    <p:extLst>
      <p:ext uri="{BB962C8B-B14F-4D97-AF65-F5344CB8AC3E}">
        <p14:creationId xmlns:p14="http://schemas.microsoft.com/office/powerpoint/2010/main" val="5072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1D21312-E177-9B07-ECF8-B08BF7DD49E6}"/>
              </a:ext>
            </a:extLst>
          </p:cNvPr>
          <p:cNvSpPr txBox="1"/>
          <p:nvPr/>
        </p:nvSpPr>
        <p:spPr>
          <a:xfrm>
            <a:off x="527755" y="495268"/>
            <a:ext cx="68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Low-Fi Prototype</a:t>
            </a:r>
            <a:r>
              <a:rPr lang="ko-KR" altLang="en-US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수정 전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ABB8D43-2136-9E0A-D35A-20909361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396" y="581891"/>
            <a:ext cx="4257572" cy="54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DA374BC-59C5-B694-2855-C2E586E8BBFB}"/>
              </a:ext>
            </a:extLst>
          </p:cNvPr>
          <p:cNvSpPr/>
          <p:nvPr/>
        </p:nvSpPr>
        <p:spPr>
          <a:xfrm>
            <a:off x="8876475" y="916255"/>
            <a:ext cx="1473200" cy="9906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0801D02-BE4D-52D3-32F7-1FB1C62A209C}"/>
              </a:ext>
            </a:extLst>
          </p:cNvPr>
          <p:cNvSpPr/>
          <p:nvPr/>
        </p:nvSpPr>
        <p:spPr>
          <a:xfrm>
            <a:off x="8795501" y="4318371"/>
            <a:ext cx="1473200" cy="9906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0914516-C3A1-6D4F-BBD0-3C4754EE3B69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508811" y="1411555"/>
            <a:ext cx="3367664" cy="1383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961BD7-CED7-FC7A-60D2-AB73C0E0C7E2}"/>
              </a:ext>
            </a:extLst>
          </p:cNvPr>
          <p:cNvCxnSpPr>
            <a:cxnSpLocks/>
          </p:cNvCxnSpPr>
          <p:nvPr/>
        </p:nvCxnSpPr>
        <p:spPr>
          <a:xfrm flipH="1" flipV="1">
            <a:off x="5551714" y="2968831"/>
            <a:ext cx="3200400" cy="1844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A6B82A-39AA-0703-6565-4D004036EBB6}"/>
              </a:ext>
            </a:extLst>
          </p:cNvPr>
          <p:cNvSpPr txBox="1"/>
          <p:nvPr/>
        </p:nvSpPr>
        <p:spPr>
          <a:xfrm>
            <a:off x="604032" y="1702270"/>
            <a:ext cx="474712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주요기능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: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길찾기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제보하기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푸시알림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지하철 지도 상 혼잡도한 역을 노선 </a:t>
            </a:r>
            <a:r>
              <a:rPr lang="ko-KR" altLang="en-US" dirty="0">
                <a:highlight>
                  <a:srgbClr val="FFDE55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배경색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으로 표시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r>
              <a:rPr lang="ko-KR" altLang="en-US" dirty="0">
                <a:highlight>
                  <a:srgbClr val="FFDE55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임산부 좌석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을 확인해주는 기능추가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즐겨찾기 기능으로 </a:t>
            </a:r>
            <a:r>
              <a:rPr lang="ko-KR" altLang="en-US" dirty="0" err="1">
                <a:highlight>
                  <a:srgbClr val="FFDE55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푸시알림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 받고 싶은 시간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 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출근 시간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과 구간을 설정하여 혼잡도를 바로 확인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033FC-5698-1159-EB2E-CF37EA8D1CDF}"/>
              </a:ext>
            </a:extLst>
          </p:cNvPr>
          <p:cNvSpPr/>
          <p:nvPr/>
        </p:nvSpPr>
        <p:spPr>
          <a:xfrm>
            <a:off x="851645" y="4562095"/>
            <a:ext cx="5353212" cy="1314659"/>
          </a:xfrm>
          <a:prstGeom prst="roundRect">
            <a:avLst/>
          </a:prstGeom>
          <a:solidFill>
            <a:srgbClr val="FCFCFC"/>
          </a:solidFill>
          <a:ln w="38100" cap="flat">
            <a:solidFill>
              <a:srgbClr val="F4524D"/>
            </a:solidFill>
            <a:prstDash val="solid"/>
            <a:miter/>
          </a:ln>
          <a:effectLst>
            <a:outerShdw blurRad="127000" dist="3810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20838"/>
              </a:solidFill>
              <a:latin typeface="+mj-lt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10AB3E30-1F23-A254-1F2A-C74F691E2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102" y="5068500"/>
            <a:ext cx="337784" cy="3018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2A111B-E446-F896-3BB7-F5A61F2371A9}"/>
              </a:ext>
            </a:extLst>
          </p:cNvPr>
          <p:cNvSpPr txBox="1"/>
          <p:nvPr/>
        </p:nvSpPr>
        <p:spPr>
          <a:xfrm>
            <a:off x="1621471" y="4717629"/>
            <a:ext cx="4444047" cy="876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기존에 있는 지하철 어플과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차별점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에 대한 의문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&gt;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피드백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을 최대한 반영하기로 함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0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0FB18-50B6-0552-8596-347029DF3A4C}"/>
              </a:ext>
            </a:extLst>
          </p:cNvPr>
          <p:cNvSpPr txBox="1"/>
          <p:nvPr/>
        </p:nvSpPr>
        <p:spPr>
          <a:xfrm>
            <a:off x="527755" y="495268"/>
            <a:ext cx="68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Feedback 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준비과정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767B9E-3561-3812-AF63-F1A17FB54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7" y="510170"/>
            <a:ext cx="3434448" cy="259966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7DB1A-8CC7-CB45-A392-639B3D6B3C80}"/>
              </a:ext>
            </a:extLst>
          </p:cNvPr>
          <p:cNvSpPr txBox="1"/>
          <p:nvPr/>
        </p:nvSpPr>
        <p:spPr>
          <a:xfrm>
            <a:off x="905734" y="1255491"/>
            <a:ext cx="662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B3F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대상 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: 20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대 남성 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명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, 20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대 여성 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1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명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, 30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대 남성 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1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명</a:t>
            </a:r>
            <a:endParaRPr lang="ko-KR" altLang="en-US" sz="2400" dirty="0">
              <a:solidFill>
                <a:srgbClr val="2B3FB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F2897-A382-A380-6319-AC2B9561FC43}"/>
              </a:ext>
            </a:extLst>
          </p:cNvPr>
          <p:cNvSpPr txBox="1"/>
          <p:nvPr/>
        </p:nvSpPr>
        <p:spPr>
          <a:xfrm>
            <a:off x="905733" y="1778711"/>
            <a:ext cx="662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B3F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기간 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: 11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월 둘째 주 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(11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월 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14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일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, 15</a:t>
            </a:r>
            <a:r>
              <a:rPr lang="ko-KR" altLang="en-US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일</a:t>
            </a:r>
            <a:r>
              <a:rPr lang="en-US" altLang="ko-KR" sz="20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)</a:t>
            </a:r>
            <a:endParaRPr lang="ko-KR" altLang="en-US" sz="2400" dirty="0">
              <a:solidFill>
                <a:srgbClr val="2B3FB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6A633-0F48-78B1-5154-222A75A63876}"/>
              </a:ext>
            </a:extLst>
          </p:cNvPr>
          <p:cNvSpPr txBox="1"/>
          <p:nvPr/>
        </p:nvSpPr>
        <p:spPr>
          <a:xfrm>
            <a:off x="905732" y="2348117"/>
            <a:ext cx="662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B3F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질문 내용</a:t>
            </a:r>
            <a:endParaRPr lang="ko-KR" altLang="en-US" sz="2400" dirty="0">
              <a:solidFill>
                <a:srgbClr val="2B3FB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95FC40-EC3E-F388-95D9-B361C837E64F}"/>
              </a:ext>
            </a:extLst>
          </p:cNvPr>
          <p:cNvSpPr/>
          <p:nvPr/>
        </p:nvSpPr>
        <p:spPr>
          <a:xfrm>
            <a:off x="328822" y="3346839"/>
            <a:ext cx="2293917" cy="2861304"/>
          </a:xfrm>
          <a:prstGeom prst="roundRect">
            <a:avLst/>
          </a:prstGeom>
          <a:solidFill>
            <a:schemeClr val="bg1"/>
          </a:solidFill>
          <a:ln w="28575" cap="flat">
            <a:solidFill>
              <a:srgbClr val="2B3FB8"/>
            </a:solidFill>
            <a:prstDash val="solid"/>
            <a:miter/>
          </a:ln>
        </p:spPr>
        <p:txBody>
          <a:bodyPr rot="0" spcFirstLastPara="0" vertOverflow="overflow" horzOverflow="overflow" vert="horz" wrap="square" lIns="252000" tIns="72000" rIns="25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혼잡도 및 의사결정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)</a:t>
            </a:r>
          </a:p>
          <a:p>
            <a:pPr algn="ctr"/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해당 어플의 혼잡도 관련 정보가 의사결정에 영향을 주는가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?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A6356C7-81D9-1121-DB08-682BF938BFE2}"/>
              </a:ext>
            </a:extLst>
          </p:cNvPr>
          <p:cNvSpPr/>
          <p:nvPr/>
        </p:nvSpPr>
        <p:spPr>
          <a:xfrm>
            <a:off x="2742651" y="3346839"/>
            <a:ext cx="2219801" cy="2810800"/>
          </a:xfrm>
          <a:prstGeom prst="roundRect">
            <a:avLst/>
          </a:prstGeom>
          <a:solidFill>
            <a:schemeClr val="bg1"/>
          </a:solidFill>
          <a:ln w="28575" cap="flat">
            <a:solidFill>
              <a:srgbClr val="2B3FB8"/>
            </a:solidFill>
            <a:prstDash val="solid"/>
            <a:miter/>
          </a:ln>
        </p:spPr>
        <p:txBody>
          <a:bodyPr rot="0" spcFirstLastPara="0" vertOverflow="overflow" horzOverflow="overflow" vert="horz" wrap="square" lIns="252000" tIns="72000" rIns="25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푸시알람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)</a:t>
            </a:r>
          </a:p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푸시알람을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 이용할 의향이 있는가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?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C6FC98-13F3-00F0-808B-1FC7EA5CD428}"/>
              </a:ext>
            </a:extLst>
          </p:cNvPr>
          <p:cNvSpPr/>
          <p:nvPr/>
        </p:nvSpPr>
        <p:spPr>
          <a:xfrm>
            <a:off x="5082364" y="3346839"/>
            <a:ext cx="2219801" cy="2810800"/>
          </a:xfrm>
          <a:prstGeom prst="roundRect">
            <a:avLst/>
          </a:prstGeom>
          <a:solidFill>
            <a:schemeClr val="bg1"/>
          </a:solidFill>
          <a:ln w="28575" cap="flat">
            <a:solidFill>
              <a:srgbClr val="2B3FB8"/>
            </a:solidFill>
            <a:prstDash val="solid"/>
            <a:miter/>
          </a:ln>
        </p:spPr>
        <p:txBody>
          <a:bodyPr rot="0" spcFirstLastPara="0" vertOverflow="overflow" horzOverflow="overflow" vert="horz" wrap="square" lIns="252000" tIns="72000" rIns="25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제보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)</a:t>
            </a:r>
          </a:p>
          <a:p>
            <a:pPr algn="ctr"/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지하철의 다양한 상황을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제보하기를 통해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공유할 의사가 있는가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?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D5406A8-F94A-73FC-DAE5-B96A70E30873}"/>
              </a:ext>
            </a:extLst>
          </p:cNvPr>
          <p:cNvSpPr/>
          <p:nvPr/>
        </p:nvSpPr>
        <p:spPr>
          <a:xfrm>
            <a:off x="7422077" y="3346839"/>
            <a:ext cx="2219801" cy="2810800"/>
          </a:xfrm>
          <a:prstGeom prst="roundRect">
            <a:avLst/>
          </a:prstGeom>
          <a:solidFill>
            <a:schemeClr val="bg1"/>
          </a:solidFill>
          <a:ln w="28575" cap="flat">
            <a:solidFill>
              <a:srgbClr val="2B3FB8"/>
            </a:solidFill>
            <a:prstDash val="solid"/>
            <a:miter/>
          </a:ln>
        </p:spPr>
        <p:txBody>
          <a:bodyPr rot="0" spcFirstLastPara="0" vertOverflow="overflow" horzOverflow="overflow" vert="horz" wrap="square" lIns="252000" tIns="72000" rIns="25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디자인 관련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)</a:t>
            </a:r>
          </a:p>
          <a:p>
            <a:pPr algn="ctr"/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노선에 색을 칠하여 혼잡도를 표시한 것 등의 디자인이 직관적인가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?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0BDD545-7A72-072E-CFE7-F95A2D97A68C}"/>
              </a:ext>
            </a:extLst>
          </p:cNvPr>
          <p:cNvSpPr/>
          <p:nvPr/>
        </p:nvSpPr>
        <p:spPr>
          <a:xfrm>
            <a:off x="9782279" y="3346839"/>
            <a:ext cx="2219801" cy="2810800"/>
          </a:xfrm>
          <a:prstGeom prst="roundRect">
            <a:avLst/>
          </a:prstGeom>
          <a:solidFill>
            <a:schemeClr val="bg1"/>
          </a:solidFill>
          <a:ln w="28575" cap="flat">
            <a:solidFill>
              <a:srgbClr val="2B3FB8"/>
            </a:solidFill>
            <a:prstDash val="solid"/>
            <a:miter/>
          </a:ln>
        </p:spPr>
        <p:txBody>
          <a:bodyPr rot="0" spcFirstLastPara="0" vertOverflow="overflow" horzOverflow="overflow" vert="horz" wrap="square" lIns="252000" tIns="72000" rIns="25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기타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)</a:t>
            </a:r>
          </a:p>
          <a:p>
            <a:pPr algn="ctr"/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기능이 통일성 있고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다른 플랫폼과 차별성이 있는가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373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0FB18-50B6-0552-8596-347029DF3A4C}"/>
              </a:ext>
            </a:extLst>
          </p:cNvPr>
          <p:cNvSpPr txBox="1"/>
          <p:nvPr/>
        </p:nvSpPr>
        <p:spPr>
          <a:xfrm>
            <a:off x="527755" y="495268"/>
            <a:ext cx="68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Feedback 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결과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7" name="그래픽 21">
            <a:extLst>
              <a:ext uri="{FF2B5EF4-FFF2-40B4-BE49-F238E27FC236}">
                <a16:creationId xmlns:a16="http://schemas.microsoft.com/office/drawing/2014/main" id="{DBB2812D-0FFB-EDDC-CE34-E5B81412C065}"/>
              </a:ext>
            </a:extLst>
          </p:cNvPr>
          <p:cNvSpPr/>
          <p:nvPr/>
        </p:nvSpPr>
        <p:spPr>
          <a:xfrm>
            <a:off x="1329332" y="3473532"/>
            <a:ext cx="2883908" cy="2262874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381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5-10</a:t>
            </a: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분의 작은 범위 내에서 다른 경로를 이용하는 등 의사결정에 조금은 영향을 줄 것 같음</a:t>
            </a:r>
            <a:endParaRPr lang="en-US" altLang="ko-KR" sz="16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연착</a:t>
            </a:r>
            <a:r>
              <a:rPr lang="en-US" altLang="ko-KR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지연</a:t>
            </a:r>
            <a:r>
              <a:rPr lang="en-US" altLang="ko-KR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천재지변 등 특수상황에서는 의사결정에 반영할 듯</a:t>
            </a:r>
            <a:r>
              <a:rPr lang="en-US" altLang="ko-KR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8" name="그래픽 21">
            <a:extLst>
              <a:ext uri="{FF2B5EF4-FFF2-40B4-BE49-F238E27FC236}">
                <a16:creationId xmlns:a16="http://schemas.microsoft.com/office/drawing/2014/main" id="{08DCD1DF-2796-A77D-46BA-7720E4A290D7}"/>
              </a:ext>
            </a:extLst>
          </p:cNvPr>
          <p:cNvSpPr/>
          <p:nvPr/>
        </p:nvSpPr>
        <p:spPr>
          <a:xfrm>
            <a:off x="1329332" y="1647006"/>
            <a:ext cx="2883908" cy="1547456"/>
          </a:xfrm>
          <a:custGeom>
            <a:avLst/>
            <a:gdLst>
              <a:gd name="connsiteX0" fmla="*/ 2683110 w 2883908"/>
              <a:gd name="connsiteY0" fmla="*/ 530 h 1930400"/>
              <a:gd name="connsiteX1" fmla="*/ 2884438 w 2883908"/>
              <a:gd name="connsiteY1" fmla="*/ 201858 h 1930400"/>
              <a:gd name="connsiteX2" fmla="*/ 2884438 w 2883908"/>
              <a:gd name="connsiteY2" fmla="*/ 1577872 h 1930400"/>
              <a:gd name="connsiteX3" fmla="*/ 2683110 w 2883908"/>
              <a:gd name="connsiteY3" fmla="*/ 1779200 h 1930400"/>
              <a:gd name="connsiteX4" fmla="*/ 399367 w 2883908"/>
              <a:gd name="connsiteY4" fmla="*/ 1780213 h 1930400"/>
              <a:gd name="connsiteX5" fmla="*/ 449692 w 2883908"/>
              <a:gd name="connsiteY5" fmla="*/ 1914536 h 1930400"/>
              <a:gd name="connsiteX6" fmla="*/ 435299 w 2883908"/>
              <a:gd name="connsiteY6" fmla="*/ 1930281 h 1930400"/>
              <a:gd name="connsiteX7" fmla="*/ 205521 w 2883908"/>
              <a:gd name="connsiteY7" fmla="*/ 1781357 h 1930400"/>
              <a:gd name="connsiteX8" fmla="*/ 203001 w 2883908"/>
              <a:gd name="connsiteY8" fmla="*/ 1779642 h 1930400"/>
              <a:gd name="connsiteX9" fmla="*/ 203001 w 2883908"/>
              <a:gd name="connsiteY9" fmla="*/ 1779642 h 1930400"/>
              <a:gd name="connsiteX10" fmla="*/ 200637 w 2883908"/>
              <a:gd name="connsiteY10" fmla="*/ 1779200 h 1930400"/>
              <a:gd name="connsiteX11" fmla="*/ 530 w 2883908"/>
              <a:gd name="connsiteY11" fmla="*/ 1577872 h 1930400"/>
              <a:gd name="connsiteX12" fmla="*/ 530 w 2883908"/>
              <a:gd name="connsiteY12" fmla="*/ 201858 h 1930400"/>
              <a:gd name="connsiteX13" fmla="*/ 201858 w 2883908"/>
              <a:gd name="connsiteY13" fmla="*/ 530 h 1930400"/>
              <a:gd name="connsiteX14" fmla="*/ 2683110 w 2883908"/>
              <a:gd name="connsiteY14" fmla="*/ 53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908" h="1930400">
                <a:moveTo>
                  <a:pt x="2683110" y="530"/>
                </a:moveTo>
                <a:cubicBezTo>
                  <a:pt x="2793842" y="530"/>
                  <a:pt x="2884438" y="91126"/>
                  <a:pt x="2884438" y="201858"/>
                </a:cubicBezTo>
                <a:lnTo>
                  <a:pt x="2884438" y="1577872"/>
                </a:lnTo>
                <a:cubicBezTo>
                  <a:pt x="2884438" y="1688604"/>
                  <a:pt x="2793842" y="1779200"/>
                  <a:pt x="2683110" y="1779200"/>
                </a:cubicBezTo>
                <a:lnTo>
                  <a:pt x="399367" y="1780213"/>
                </a:lnTo>
                <a:cubicBezTo>
                  <a:pt x="399367" y="1780213"/>
                  <a:pt x="435403" y="1886295"/>
                  <a:pt x="449692" y="1914536"/>
                </a:cubicBezTo>
                <a:cubicBezTo>
                  <a:pt x="454317" y="1923707"/>
                  <a:pt x="445172" y="1933658"/>
                  <a:pt x="435299" y="1930281"/>
                </a:cubicBezTo>
                <a:cubicBezTo>
                  <a:pt x="327087" y="1893543"/>
                  <a:pt x="254548" y="1834540"/>
                  <a:pt x="205521" y="1781357"/>
                </a:cubicBezTo>
                <a:cubicBezTo>
                  <a:pt x="204820" y="1780603"/>
                  <a:pt x="203963" y="1780006"/>
                  <a:pt x="203001" y="1779642"/>
                </a:cubicBezTo>
                <a:lnTo>
                  <a:pt x="203001" y="1779642"/>
                </a:lnTo>
                <a:cubicBezTo>
                  <a:pt x="202248" y="1779356"/>
                  <a:pt x="201442" y="1779200"/>
                  <a:pt x="200637" y="1779200"/>
                </a:cubicBezTo>
                <a:cubicBezTo>
                  <a:pt x="90451" y="1778551"/>
                  <a:pt x="530" y="1688188"/>
                  <a:pt x="530" y="1577872"/>
                </a:cubicBezTo>
                <a:lnTo>
                  <a:pt x="530" y="201858"/>
                </a:lnTo>
                <a:cubicBezTo>
                  <a:pt x="530" y="91126"/>
                  <a:pt x="91126" y="530"/>
                  <a:pt x="201858" y="530"/>
                </a:cubicBezTo>
                <a:lnTo>
                  <a:pt x="2683110" y="530"/>
                </a:lnTo>
                <a:close/>
              </a:path>
            </a:pathLst>
          </a:custGeom>
          <a:solidFill>
            <a:srgbClr val="2B3FB8"/>
          </a:solidFill>
          <a:ln w="25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72000" rIns="25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Q.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의사결정에 영향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9" name="그래픽 19">
            <a:extLst>
              <a:ext uri="{FF2B5EF4-FFF2-40B4-BE49-F238E27FC236}">
                <a16:creationId xmlns:a16="http://schemas.microsoft.com/office/drawing/2014/main" id="{F05B263F-539F-77DC-3496-1D4B3916AD45}"/>
              </a:ext>
            </a:extLst>
          </p:cNvPr>
          <p:cNvSpPr/>
          <p:nvPr/>
        </p:nvSpPr>
        <p:spPr>
          <a:xfrm>
            <a:off x="4790082" y="1647006"/>
            <a:ext cx="2883908" cy="1547456"/>
          </a:xfrm>
          <a:custGeom>
            <a:avLst/>
            <a:gdLst>
              <a:gd name="connsiteX0" fmla="*/ 201858 w 2883908"/>
              <a:gd name="connsiteY0" fmla="*/ 530 h 1930400"/>
              <a:gd name="connsiteX1" fmla="*/ 530 w 2883908"/>
              <a:gd name="connsiteY1" fmla="*/ 201858 h 1930400"/>
              <a:gd name="connsiteX2" fmla="*/ 530 w 2883908"/>
              <a:gd name="connsiteY2" fmla="*/ 1577872 h 1930400"/>
              <a:gd name="connsiteX3" fmla="*/ 201858 w 2883908"/>
              <a:gd name="connsiteY3" fmla="*/ 1779200 h 1930400"/>
              <a:gd name="connsiteX4" fmla="*/ 1345029 w 2883908"/>
              <a:gd name="connsiteY4" fmla="*/ 1780213 h 1930400"/>
              <a:gd name="connsiteX5" fmla="*/ 1294703 w 2883908"/>
              <a:gd name="connsiteY5" fmla="*/ 1914536 h 1930400"/>
              <a:gd name="connsiteX6" fmla="*/ 1309097 w 2883908"/>
              <a:gd name="connsiteY6" fmla="*/ 1930281 h 1930400"/>
              <a:gd name="connsiteX7" fmla="*/ 1539940 w 2883908"/>
              <a:gd name="connsiteY7" fmla="*/ 1780187 h 1930400"/>
              <a:gd name="connsiteX8" fmla="*/ 2683110 w 2883908"/>
              <a:gd name="connsiteY8" fmla="*/ 1779174 h 1930400"/>
              <a:gd name="connsiteX9" fmla="*/ 2884438 w 2883908"/>
              <a:gd name="connsiteY9" fmla="*/ 1577846 h 1930400"/>
              <a:gd name="connsiteX10" fmla="*/ 2884438 w 2883908"/>
              <a:gd name="connsiteY10" fmla="*/ 201858 h 1930400"/>
              <a:gd name="connsiteX11" fmla="*/ 2683110 w 2883908"/>
              <a:gd name="connsiteY11" fmla="*/ 530 h 1930400"/>
              <a:gd name="connsiteX12" fmla="*/ 201858 w 2883908"/>
              <a:gd name="connsiteY12" fmla="*/ 53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908" h="1930400">
                <a:moveTo>
                  <a:pt x="201858" y="530"/>
                </a:moveTo>
                <a:cubicBezTo>
                  <a:pt x="91126" y="530"/>
                  <a:pt x="530" y="91126"/>
                  <a:pt x="530" y="201858"/>
                </a:cubicBezTo>
                <a:lnTo>
                  <a:pt x="530" y="1577872"/>
                </a:lnTo>
                <a:cubicBezTo>
                  <a:pt x="530" y="1688604"/>
                  <a:pt x="91126" y="1779200"/>
                  <a:pt x="201858" y="1779200"/>
                </a:cubicBezTo>
                <a:lnTo>
                  <a:pt x="1345029" y="1780213"/>
                </a:lnTo>
                <a:cubicBezTo>
                  <a:pt x="1345029" y="1780213"/>
                  <a:pt x="1308993" y="1886295"/>
                  <a:pt x="1294703" y="1914536"/>
                </a:cubicBezTo>
                <a:cubicBezTo>
                  <a:pt x="1290079" y="1923707"/>
                  <a:pt x="1299224" y="1933658"/>
                  <a:pt x="1309097" y="1930281"/>
                </a:cubicBezTo>
                <a:cubicBezTo>
                  <a:pt x="1418088" y="1893284"/>
                  <a:pt x="1490887" y="1833683"/>
                  <a:pt x="1539940" y="1780187"/>
                </a:cubicBezTo>
                <a:lnTo>
                  <a:pt x="2683110" y="1779174"/>
                </a:lnTo>
                <a:cubicBezTo>
                  <a:pt x="2793842" y="1779174"/>
                  <a:pt x="2884438" y="1688578"/>
                  <a:pt x="2884438" y="1577846"/>
                </a:cubicBezTo>
                <a:lnTo>
                  <a:pt x="2884438" y="201858"/>
                </a:lnTo>
                <a:cubicBezTo>
                  <a:pt x="2884438" y="91126"/>
                  <a:pt x="2793842" y="530"/>
                  <a:pt x="2683110" y="530"/>
                </a:cubicBezTo>
                <a:lnTo>
                  <a:pt x="201858" y="530"/>
                </a:lnTo>
                <a:close/>
              </a:path>
            </a:pathLst>
          </a:custGeom>
          <a:solidFill>
            <a:srgbClr val="2B3FB8"/>
          </a:solidFill>
          <a:ln w="25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72000" rIns="25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Q. </a:t>
            </a: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푸시알림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10" name="그래픽 20">
            <a:extLst>
              <a:ext uri="{FF2B5EF4-FFF2-40B4-BE49-F238E27FC236}">
                <a16:creationId xmlns:a16="http://schemas.microsoft.com/office/drawing/2014/main" id="{635D8DCB-90BA-CEAF-10EE-398DB084215C}"/>
              </a:ext>
            </a:extLst>
          </p:cNvPr>
          <p:cNvSpPr/>
          <p:nvPr/>
        </p:nvSpPr>
        <p:spPr>
          <a:xfrm>
            <a:off x="8250832" y="1647006"/>
            <a:ext cx="2883908" cy="1547456"/>
          </a:xfrm>
          <a:custGeom>
            <a:avLst/>
            <a:gdLst>
              <a:gd name="connsiteX0" fmla="*/ 201858 w 2883908"/>
              <a:gd name="connsiteY0" fmla="*/ 530 h 1930400"/>
              <a:gd name="connsiteX1" fmla="*/ 530 w 2883908"/>
              <a:gd name="connsiteY1" fmla="*/ 201858 h 1930400"/>
              <a:gd name="connsiteX2" fmla="*/ 530 w 2883908"/>
              <a:gd name="connsiteY2" fmla="*/ 1577872 h 1930400"/>
              <a:gd name="connsiteX3" fmla="*/ 201858 w 2883908"/>
              <a:gd name="connsiteY3" fmla="*/ 1779200 h 1930400"/>
              <a:gd name="connsiteX4" fmla="*/ 2485602 w 2883908"/>
              <a:gd name="connsiteY4" fmla="*/ 1780213 h 1930400"/>
              <a:gd name="connsiteX5" fmla="*/ 2435276 w 2883908"/>
              <a:gd name="connsiteY5" fmla="*/ 1914536 h 1930400"/>
              <a:gd name="connsiteX6" fmla="*/ 2449670 w 2883908"/>
              <a:gd name="connsiteY6" fmla="*/ 1930281 h 1930400"/>
              <a:gd name="connsiteX7" fmla="*/ 2679447 w 2883908"/>
              <a:gd name="connsiteY7" fmla="*/ 1781357 h 1930400"/>
              <a:gd name="connsiteX8" fmla="*/ 2681967 w 2883908"/>
              <a:gd name="connsiteY8" fmla="*/ 1779642 h 1930400"/>
              <a:gd name="connsiteX9" fmla="*/ 2681967 w 2883908"/>
              <a:gd name="connsiteY9" fmla="*/ 1779642 h 1930400"/>
              <a:gd name="connsiteX10" fmla="*/ 2684331 w 2883908"/>
              <a:gd name="connsiteY10" fmla="*/ 1779200 h 1930400"/>
              <a:gd name="connsiteX11" fmla="*/ 2884438 w 2883908"/>
              <a:gd name="connsiteY11" fmla="*/ 1577872 h 1930400"/>
              <a:gd name="connsiteX12" fmla="*/ 2884438 w 2883908"/>
              <a:gd name="connsiteY12" fmla="*/ 201858 h 1930400"/>
              <a:gd name="connsiteX13" fmla="*/ 2683110 w 2883908"/>
              <a:gd name="connsiteY13" fmla="*/ 530 h 1930400"/>
              <a:gd name="connsiteX14" fmla="*/ 201858 w 2883908"/>
              <a:gd name="connsiteY14" fmla="*/ 53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908" h="1930400">
                <a:moveTo>
                  <a:pt x="201858" y="530"/>
                </a:moveTo>
                <a:cubicBezTo>
                  <a:pt x="91126" y="530"/>
                  <a:pt x="530" y="91126"/>
                  <a:pt x="530" y="201858"/>
                </a:cubicBezTo>
                <a:lnTo>
                  <a:pt x="530" y="1577872"/>
                </a:lnTo>
                <a:cubicBezTo>
                  <a:pt x="530" y="1688604"/>
                  <a:pt x="91126" y="1779200"/>
                  <a:pt x="201858" y="1779200"/>
                </a:cubicBezTo>
                <a:lnTo>
                  <a:pt x="2485602" y="1780213"/>
                </a:lnTo>
                <a:cubicBezTo>
                  <a:pt x="2485602" y="1780213"/>
                  <a:pt x="2449566" y="1886295"/>
                  <a:pt x="2435276" y="1914536"/>
                </a:cubicBezTo>
                <a:cubicBezTo>
                  <a:pt x="2430652" y="1923707"/>
                  <a:pt x="2439797" y="1933658"/>
                  <a:pt x="2449670" y="1930281"/>
                </a:cubicBezTo>
                <a:cubicBezTo>
                  <a:pt x="2557881" y="1893543"/>
                  <a:pt x="2630420" y="1834540"/>
                  <a:pt x="2679447" y="1781357"/>
                </a:cubicBezTo>
                <a:cubicBezTo>
                  <a:pt x="2680148" y="1780603"/>
                  <a:pt x="2681006" y="1780006"/>
                  <a:pt x="2681967" y="1779642"/>
                </a:cubicBezTo>
                <a:lnTo>
                  <a:pt x="2681967" y="1779642"/>
                </a:lnTo>
                <a:cubicBezTo>
                  <a:pt x="2682721" y="1779356"/>
                  <a:pt x="2683526" y="1779200"/>
                  <a:pt x="2684331" y="1779200"/>
                </a:cubicBezTo>
                <a:cubicBezTo>
                  <a:pt x="2794518" y="1778525"/>
                  <a:pt x="2884438" y="1688188"/>
                  <a:pt x="2884438" y="1577872"/>
                </a:cubicBezTo>
                <a:lnTo>
                  <a:pt x="2884438" y="201858"/>
                </a:lnTo>
                <a:cubicBezTo>
                  <a:pt x="2884438" y="91126"/>
                  <a:pt x="2793842" y="530"/>
                  <a:pt x="2683110" y="530"/>
                </a:cubicBezTo>
                <a:lnTo>
                  <a:pt x="201858" y="530"/>
                </a:lnTo>
                <a:close/>
              </a:path>
            </a:pathLst>
          </a:custGeom>
          <a:solidFill>
            <a:srgbClr val="2B3FB8"/>
          </a:solidFill>
          <a:ln w="25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72000" rIns="25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Q.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제보하기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?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Q.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혼잡도가 직관적인가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?</a:t>
            </a:r>
          </a:p>
        </p:txBody>
      </p:sp>
      <p:sp>
        <p:nvSpPr>
          <p:cNvPr id="11" name="그래픽 21">
            <a:extLst>
              <a:ext uri="{FF2B5EF4-FFF2-40B4-BE49-F238E27FC236}">
                <a16:creationId xmlns:a16="http://schemas.microsoft.com/office/drawing/2014/main" id="{7D14A627-BFDE-84A9-F84E-1C0F37A443D3}"/>
              </a:ext>
            </a:extLst>
          </p:cNvPr>
          <p:cNvSpPr/>
          <p:nvPr/>
        </p:nvSpPr>
        <p:spPr>
          <a:xfrm>
            <a:off x="4790082" y="3473532"/>
            <a:ext cx="2883908" cy="2262874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381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유용할 것 </a:t>
            </a:r>
            <a:r>
              <a:rPr lang="ko-KR" altLang="en-US" sz="1600" dirty="0" err="1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같다와</a:t>
            </a: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 불필요할 것 같다는 의견 공존</a:t>
            </a:r>
            <a:endParaRPr lang="en-US" altLang="ko-KR" sz="16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그래픽 21">
            <a:extLst>
              <a:ext uri="{FF2B5EF4-FFF2-40B4-BE49-F238E27FC236}">
                <a16:creationId xmlns:a16="http://schemas.microsoft.com/office/drawing/2014/main" id="{EA8890DA-DEF5-39DB-7CDB-6604F6102D30}"/>
              </a:ext>
            </a:extLst>
          </p:cNvPr>
          <p:cNvSpPr/>
          <p:nvPr/>
        </p:nvSpPr>
        <p:spPr>
          <a:xfrm>
            <a:off x="8250832" y="3473532"/>
            <a:ext cx="2883908" cy="2262874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381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일방적 제보보다는 유저끼리 서로 정보를 공유하는 커뮤니티 형식이 좋을 것 같다는 의견</a:t>
            </a:r>
            <a:endParaRPr lang="en-US" altLang="ko-KR" sz="16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역 및 노선</a:t>
            </a:r>
            <a:r>
              <a:rPr lang="en-US" altLang="ko-KR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지하철 칸</a:t>
            </a:r>
            <a:r>
              <a:rPr lang="en-US" altLang="ko-KR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6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의 혼잡도를 혼동할 수 있다는 의견이 대다수</a:t>
            </a:r>
            <a:endParaRPr lang="en-US" altLang="ko-KR" sz="16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3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0FB18-50B6-0552-8596-347029DF3A4C}"/>
              </a:ext>
            </a:extLst>
          </p:cNvPr>
          <p:cNvSpPr txBox="1"/>
          <p:nvPr/>
        </p:nvSpPr>
        <p:spPr>
          <a:xfrm>
            <a:off x="527755" y="495268"/>
            <a:ext cx="68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Low-Fi Prototype 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수정 후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B75A874-D851-7A47-6FA0-924F58926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5" y="269121"/>
            <a:ext cx="4817041" cy="62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1F4DB67-C544-058C-F505-66F6DA3A22AF}"/>
              </a:ext>
            </a:extLst>
          </p:cNvPr>
          <p:cNvSpPr/>
          <p:nvPr/>
        </p:nvSpPr>
        <p:spPr>
          <a:xfrm>
            <a:off x="646509" y="1638795"/>
            <a:ext cx="892312" cy="891639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00D0454-0DF7-4F91-13E4-733B540BE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114" y="1823135"/>
            <a:ext cx="291734" cy="5153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577898-22D5-61B4-1229-05B03C4F420D}"/>
              </a:ext>
            </a:extLst>
          </p:cNvPr>
          <p:cNvSpPr txBox="1"/>
          <p:nvPr/>
        </p:nvSpPr>
        <p:spPr>
          <a:xfrm>
            <a:off x="1651883" y="1880778"/>
            <a:ext cx="3474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초기화면을 지하철 노선도로 설정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C0CDFE-E03C-79E4-213E-12C393ACF87B}"/>
              </a:ext>
            </a:extLst>
          </p:cNvPr>
          <p:cNvSpPr/>
          <p:nvPr/>
        </p:nvSpPr>
        <p:spPr>
          <a:xfrm>
            <a:off x="646509" y="2714774"/>
            <a:ext cx="892312" cy="891639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FE8BE-AB75-7F5A-4840-1B4FE0015D74}"/>
              </a:ext>
            </a:extLst>
          </p:cNvPr>
          <p:cNvSpPr txBox="1"/>
          <p:nvPr/>
        </p:nvSpPr>
        <p:spPr>
          <a:xfrm>
            <a:off x="1651883" y="2806650"/>
            <a:ext cx="5244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체크박스를 통해 혼잡한 역을 노선도에 점으로 표시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더 직관적이고 간단하게</a:t>
            </a: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C9F1182D-8106-7F83-E8B6-1168B98CA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672" y="2943105"/>
            <a:ext cx="417612" cy="417612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E8A3228-DF40-065B-16D9-27A00D260E1C}"/>
              </a:ext>
            </a:extLst>
          </p:cNvPr>
          <p:cNvSpPr/>
          <p:nvPr/>
        </p:nvSpPr>
        <p:spPr>
          <a:xfrm>
            <a:off x="646509" y="3795587"/>
            <a:ext cx="892312" cy="891639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94F60-F9C3-A90F-56FD-7293A73A20C8}"/>
              </a:ext>
            </a:extLst>
          </p:cNvPr>
          <p:cNvSpPr txBox="1"/>
          <p:nvPr/>
        </p:nvSpPr>
        <p:spPr>
          <a:xfrm>
            <a:off x="1651883" y="3869650"/>
            <a:ext cx="5244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제보하기와 더불어 커뮤니티 페이지 새로 만듦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역 페이지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접속시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 역 관련 글 확인 가능</a:t>
            </a: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3D9834F3-BB85-9CA9-CD91-1630A64EA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142" y="4000013"/>
            <a:ext cx="394142" cy="47104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7FE1564-EB86-52B5-386F-65676940EBEB}"/>
              </a:ext>
            </a:extLst>
          </p:cNvPr>
          <p:cNvSpPr/>
          <p:nvPr/>
        </p:nvSpPr>
        <p:spPr>
          <a:xfrm>
            <a:off x="650938" y="4876400"/>
            <a:ext cx="892312" cy="891639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E2FB9-EBFC-F7CC-D9E2-DF2749B7C865}"/>
              </a:ext>
            </a:extLst>
          </p:cNvPr>
          <p:cNvSpPr txBox="1"/>
          <p:nvPr/>
        </p:nvSpPr>
        <p:spPr>
          <a:xfrm>
            <a:off x="1656312" y="5080826"/>
            <a:ext cx="5244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역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 /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경로의 즐겨찾기 설정 분화</a:t>
            </a: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BF2E3E4B-7CAA-6AF0-FC0C-CB8E8E71BF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896" y="5080826"/>
            <a:ext cx="444388" cy="46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1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 animBg="1"/>
      <p:bldP spid="21" grpId="0"/>
      <p:bldP spid="23" grpId="0" animBg="1"/>
      <p:bldP spid="24" grpId="0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B4AAE-E95A-56D9-4E8F-007B351EDEF4}"/>
              </a:ext>
            </a:extLst>
          </p:cNvPr>
          <p:cNvSpPr txBox="1"/>
          <p:nvPr/>
        </p:nvSpPr>
        <p:spPr>
          <a:xfrm>
            <a:off x="527755" y="495268"/>
            <a:ext cx="68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Med-fi</a:t>
            </a:r>
            <a:r>
              <a:rPr lang="ko-KR" altLang="en-US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Prototype 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초기화면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3" name="내용 개체 틀 6">
            <a:extLst>
              <a:ext uri="{FF2B5EF4-FFF2-40B4-BE49-F238E27FC236}">
                <a16:creationId xmlns:a16="http://schemas.microsoft.com/office/drawing/2014/main" id="{116607BB-6A72-C9B6-176B-574E70F9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75" y="1270000"/>
            <a:ext cx="2397323" cy="4483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9394FA-331A-E7FA-6BC9-B7283385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08" y="1270000"/>
            <a:ext cx="2329393" cy="4394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54825B-542E-8387-395F-FC5D61DC9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111" y="1270000"/>
            <a:ext cx="2292851" cy="439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FE026B-7FB7-2694-9ADB-353A99DB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872" y="1270000"/>
            <a:ext cx="2299841" cy="448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87589E-BD47-82A2-B591-D89A12A9EF6D}"/>
              </a:ext>
            </a:extLst>
          </p:cNvPr>
          <p:cNvSpPr txBox="1"/>
          <p:nvPr/>
        </p:nvSpPr>
        <p:spPr>
          <a:xfrm>
            <a:off x="444500" y="5918885"/>
            <a:ext cx="25793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체크박스로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혼잡도 표시 여부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83BD9-2778-6807-5050-93423B1A4B1D}"/>
              </a:ext>
            </a:extLst>
          </p:cNvPr>
          <p:cNvSpPr txBox="1"/>
          <p:nvPr/>
        </p:nvSpPr>
        <p:spPr>
          <a:xfrm>
            <a:off x="3463805" y="6057383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줌인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063E5-E946-D89F-4C76-E348C2C9953D}"/>
              </a:ext>
            </a:extLst>
          </p:cNvPr>
          <p:cNvSpPr txBox="1"/>
          <p:nvPr/>
        </p:nvSpPr>
        <p:spPr>
          <a:xfrm>
            <a:off x="6339837" y="6003241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클릭 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4AE6D-5BAE-3979-D294-05125F6895CB}"/>
              </a:ext>
            </a:extLst>
          </p:cNvPr>
          <p:cNvSpPr txBox="1"/>
          <p:nvPr/>
        </p:nvSpPr>
        <p:spPr>
          <a:xfrm>
            <a:off x="9228831" y="6003241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424914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B4AAE-E95A-56D9-4E8F-007B351EDEF4}"/>
              </a:ext>
            </a:extLst>
          </p:cNvPr>
          <p:cNvSpPr txBox="1"/>
          <p:nvPr/>
        </p:nvSpPr>
        <p:spPr>
          <a:xfrm>
            <a:off x="527755" y="495268"/>
            <a:ext cx="68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Med-fi</a:t>
            </a:r>
            <a:r>
              <a:rPr lang="ko-KR" altLang="en-US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Prototype : </a:t>
            </a:r>
            <a:r>
              <a:rPr lang="ko-KR" altLang="en-US" sz="2400" dirty="0" err="1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역검색</a:t>
            </a:r>
            <a:r>
              <a:rPr lang="en-US" altLang="ko-KR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400" dirty="0" err="1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길찾기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54DF2-05F8-F33E-1B91-021E3CC5E130}"/>
              </a:ext>
            </a:extLst>
          </p:cNvPr>
          <p:cNvSpPr txBox="1"/>
          <p:nvPr/>
        </p:nvSpPr>
        <p:spPr>
          <a:xfrm>
            <a:off x="468250" y="6068556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역 검색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E2A83-C01E-C6D2-2839-3A2D51EA3EE5}"/>
              </a:ext>
            </a:extLst>
          </p:cNvPr>
          <p:cNvSpPr txBox="1"/>
          <p:nvPr/>
        </p:nvSpPr>
        <p:spPr>
          <a:xfrm>
            <a:off x="3487555" y="6122698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역 세부정보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2A946-1FBB-CD37-0C6C-A559B4F871A0}"/>
              </a:ext>
            </a:extLst>
          </p:cNvPr>
          <p:cNvSpPr txBox="1"/>
          <p:nvPr/>
        </p:nvSpPr>
        <p:spPr>
          <a:xfrm>
            <a:off x="6363587" y="6068556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길 찾기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C3230-E5A8-6DA4-0124-F6C4F1E5B5E5}"/>
              </a:ext>
            </a:extLst>
          </p:cNvPr>
          <p:cNvSpPr txBox="1"/>
          <p:nvPr/>
        </p:nvSpPr>
        <p:spPr>
          <a:xfrm>
            <a:off x="9252581" y="6068556"/>
            <a:ext cx="24711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경로 즐겨찾기 추가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3D0F91-7EE8-C7C4-54E7-3165F28E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70" y="1278373"/>
            <a:ext cx="2330368" cy="448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2EDA72-6CDE-17D5-9706-1CF56293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63" y="1305444"/>
            <a:ext cx="2243646" cy="448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268478-06A6-D967-A2B9-9EDF1EE44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134" y="1305444"/>
            <a:ext cx="2238361" cy="448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ED69FF-8D0E-2332-B31C-0B33B8357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30" y="1305444"/>
            <a:ext cx="2293115" cy="45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01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B4AAE-E95A-56D9-4E8F-007B351EDEF4}"/>
              </a:ext>
            </a:extLst>
          </p:cNvPr>
          <p:cNvSpPr txBox="1"/>
          <p:nvPr/>
        </p:nvSpPr>
        <p:spPr>
          <a:xfrm>
            <a:off x="527755" y="495268"/>
            <a:ext cx="68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Med-fi</a:t>
            </a:r>
            <a:r>
              <a:rPr lang="ko-KR" altLang="en-US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Prototype 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커뮤니티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FCC42-6D2B-47ED-78E6-C83012ADC2A9}"/>
              </a:ext>
            </a:extLst>
          </p:cNvPr>
          <p:cNvSpPr txBox="1"/>
          <p:nvPr/>
        </p:nvSpPr>
        <p:spPr>
          <a:xfrm>
            <a:off x="480126" y="6081135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피드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AB769-222B-BDD8-0BF5-407334A2B02D}"/>
              </a:ext>
            </a:extLst>
          </p:cNvPr>
          <p:cNvSpPr txBox="1"/>
          <p:nvPr/>
        </p:nvSpPr>
        <p:spPr>
          <a:xfrm>
            <a:off x="3499431" y="6081134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검색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E01CC-3390-198A-D09F-7E8CE6A110BD}"/>
              </a:ext>
            </a:extLst>
          </p:cNvPr>
          <p:cNvSpPr txBox="1"/>
          <p:nvPr/>
        </p:nvSpPr>
        <p:spPr>
          <a:xfrm>
            <a:off x="6375463" y="6026992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내가 쓴 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0AB07-BAA3-924C-D7DD-8168AFA219C1}"/>
              </a:ext>
            </a:extLst>
          </p:cNvPr>
          <p:cNvSpPr txBox="1"/>
          <p:nvPr/>
        </p:nvSpPr>
        <p:spPr>
          <a:xfrm>
            <a:off x="9264457" y="6026992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글쓰기 검색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11B02F-B553-D384-4FA9-CCFD399C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2" y="1293751"/>
            <a:ext cx="2292851" cy="4394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629566-3B71-F4BB-C105-F7BFFA32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38" y="1293751"/>
            <a:ext cx="2217844" cy="4394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BEF057-E389-1AE4-124C-266DDB27C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157" y="1293752"/>
            <a:ext cx="2271997" cy="4394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F49005-73F2-1441-0C81-81182867F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157" y="1293752"/>
            <a:ext cx="2248403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1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2822DA-0B48-D812-6EB9-1F1DE46BAA26}"/>
              </a:ext>
            </a:extLst>
          </p:cNvPr>
          <p:cNvSpPr/>
          <p:nvPr/>
        </p:nvSpPr>
        <p:spPr>
          <a:xfrm>
            <a:off x="2882021" y="1587586"/>
            <a:ext cx="6378848" cy="799244"/>
          </a:xfrm>
          <a:prstGeom prst="roundRect">
            <a:avLst>
              <a:gd name="adj" fmla="val 12310"/>
            </a:avLst>
          </a:prstGeom>
          <a:solidFill>
            <a:schemeClr val="bg1"/>
          </a:solidFill>
          <a:ln>
            <a:solidFill>
              <a:srgbClr val="2B3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34D770-A592-4E21-A6B9-201406CC3989}"/>
              </a:ext>
            </a:extLst>
          </p:cNvPr>
          <p:cNvSpPr txBox="1"/>
          <p:nvPr/>
        </p:nvSpPr>
        <p:spPr>
          <a:xfrm>
            <a:off x="533693" y="504696"/>
            <a:ext cx="438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cs typeface="Arial" panose="020B0604020202020204" pitchFamily="34" charset="0"/>
              </a:rPr>
              <a:t>Theme</a:t>
            </a:r>
            <a:endParaRPr lang="ko-KR" altLang="en-US" sz="2800" dirty="0">
              <a:solidFill>
                <a:srgbClr val="0208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91747-86D3-4444-B186-E20F4CEA88D7}"/>
              </a:ext>
            </a:extLst>
          </p:cNvPr>
          <p:cNvSpPr/>
          <p:nvPr/>
        </p:nvSpPr>
        <p:spPr>
          <a:xfrm>
            <a:off x="5505669" y="2901830"/>
            <a:ext cx="1131551" cy="1131551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7B1519-4162-439B-A022-F3AB5272262F}"/>
              </a:ext>
            </a:extLst>
          </p:cNvPr>
          <p:cNvSpPr/>
          <p:nvPr/>
        </p:nvSpPr>
        <p:spPr>
          <a:xfrm>
            <a:off x="2349651" y="2863224"/>
            <a:ext cx="1131551" cy="1131551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20498D-CA18-4C87-B044-EB41EB34F123}"/>
              </a:ext>
            </a:extLst>
          </p:cNvPr>
          <p:cNvSpPr txBox="1"/>
          <p:nvPr/>
        </p:nvSpPr>
        <p:spPr>
          <a:xfrm>
            <a:off x="1205416" y="4599073"/>
            <a:ext cx="3420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혼잡한 지하철에 탑승하여</a:t>
            </a:r>
            <a:r>
              <a:rPr lang="en-US" altLang="ko-KR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(</a:t>
            </a: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출퇴근 및 특수 이벤트 상황 등</a:t>
            </a:r>
            <a:r>
              <a:rPr lang="en-US" altLang="ko-KR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)</a:t>
            </a:r>
          </a:p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불편했던 경험 존재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27F42C-97C4-44C2-8DD9-E0A37B21DAA0}"/>
              </a:ext>
            </a:extLst>
          </p:cNvPr>
          <p:cNvSpPr/>
          <p:nvPr/>
        </p:nvSpPr>
        <p:spPr>
          <a:xfrm>
            <a:off x="1727963" y="4163489"/>
            <a:ext cx="236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혼잡에 의한 불편</a:t>
            </a:r>
            <a:endParaRPr lang="en-US" altLang="ko-KR" sz="20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B90B62-1722-4E18-BC4B-717F3B6B0398}"/>
              </a:ext>
            </a:extLst>
          </p:cNvPr>
          <p:cNvGrpSpPr/>
          <p:nvPr/>
        </p:nvGrpSpPr>
        <p:grpSpPr>
          <a:xfrm>
            <a:off x="5870655" y="3199845"/>
            <a:ext cx="401576" cy="535520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984D8BE-7ABC-4CF0-907A-F3F1505F6EAA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9FB13A3-62E7-471B-9A64-C19FF9C6079B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75D286FC-F22F-48AE-93DF-19171E3D3F2E}"/>
              </a:ext>
            </a:extLst>
          </p:cNvPr>
          <p:cNvSpPr/>
          <p:nvPr/>
        </p:nvSpPr>
        <p:spPr>
          <a:xfrm>
            <a:off x="8586597" y="2901830"/>
            <a:ext cx="1131551" cy="1131551"/>
          </a:xfrm>
          <a:prstGeom prst="ellipse">
            <a:avLst/>
          </a:prstGeom>
          <a:solidFill>
            <a:srgbClr val="2B3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5A8DEB-631A-F1F9-6FD9-F2E790AD1995}"/>
              </a:ext>
            </a:extLst>
          </p:cNvPr>
          <p:cNvSpPr/>
          <p:nvPr/>
        </p:nvSpPr>
        <p:spPr>
          <a:xfrm>
            <a:off x="2773525" y="1495156"/>
            <a:ext cx="6378848" cy="799244"/>
          </a:xfrm>
          <a:prstGeom prst="roundRect">
            <a:avLst>
              <a:gd name="adj" fmla="val 12310"/>
            </a:avLst>
          </a:prstGeom>
          <a:solidFill>
            <a:srgbClr val="2B3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지하철 혼잡도 어플리케이션</a:t>
            </a:r>
            <a:endParaRPr lang="ko-KR" altLang="en-US" sz="2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71D87-2EA5-E13C-6216-2E159CB2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47" y="3167302"/>
            <a:ext cx="679848" cy="679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52A41D-C4B0-5D3D-BC4A-79904A54B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85" y="3161239"/>
            <a:ext cx="576456" cy="576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688297-8C78-5446-28E7-DB14E609F8BA}"/>
              </a:ext>
            </a:extLst>
          </p:cNvPr>
          <p:cNvSpPr txBox="1"/>
          <p:nvPr/>
        </p:nvSpPr>
        <p:spPr>
          <a:xfrm>
            <a:off x="4385990" y="4655405"/>
            <a:ext cx="3420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장애인 시위</a:t>
            </a:r>
            <a:r>
              <a:rPr lang="en-US" altLang="ko-KR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취객 행패와 같은</a:t>
            </a:r>
            <a:endParaRPr lang="en-US" altLang="ko-KR" sz="18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돌발상황을 정리해주는</a:t>
            </a:r>
            <a:endParaRPr lang="en-US" altLang="ko-KR" sz="18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어플 부재</a:t>
            </a:r>
            <a:endParaRPr lang="en-US" altLang="ko-KR" sz="18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92CBE5-75EB-10C3-7F67-739E483C0C13}"/>
              </a:ext>
            </a:extLst>
          </p:cNvPr>
          <p:cNvSpPr/>
          <p:nvPr/>
        </p:nvSpPr>
        <p:spPr>
          <a:xfrm>
            <a:off x="4915550" y="4182191"/>
            <a:ext cx="236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특수상황 알림</a:t>
            </a:r>
            <a:endParaRPr lang="en-US" altLang="ko-KR" sz="20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E547D-8278-241F-ECC2-9E355E2C0AA4}"/>
              </a:ext>
            </a:extLst>
          </p:cNvPr>
          <p:cNvSpPr txBox="1"/>
          <p:nvPr/>
        </p:nvSpPr>
        <p:spPr>
          <a:xfrm>
            <a:off x="7666761" y="4617164"/>
            <a:ext cx="2971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이태원 참사로</a:t>
            </a:r>
            <a:endParaRPr lang="en-US" altLang="ko-KR" sz="18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혼잡함</a:t>
            </a:r>
            <a:r>
              <a:rPr lang="en-US" altLang="ko-KR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‘</a:t>
            </a: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에 대한</a:t>
            </a:r>
            <a:endParaRPr lang="en-US" altLang="ko-KR" sz="18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8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시민들의 거부감 증가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40DB7-A190-B2E5-4935-43A1C74EA698}"/>
              </a:ext>
            </a:extLst>
          </p:cNvPr>
          <p:cNvSpPr/>
          <p:nvPr/>
        </p:nvSpPr>
        <p:spPr>
          <a:xfrm>
            <a:off x="7971924" y="4182191"/>
            <a:ext cx="236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‘</a:t>
            </a:r>
            <a:r>
              <a:rPr lang="ko-KR" altLang="en-US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혼잡함</a:t>
            </a:r>
            <a:r>
              <a:rPr lang="en-US" altLang="ko-KR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’</a:t>
            </a:r>
            <a:r>
              <a:rPr lang="ko-KR" altLang="en-US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 관련 인식</a:t>
            </a:r>
            <a:endParaRPr lang="en-US" altLang="ko-KR" sz="20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71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23" grpId="0" animBg="1"/>
      <p:bldP spid="24" grpId="0"/>
      <p:bldP spid="25" grpId="0"/>
      <p:bldP spid="36" grpId="0" animBg="1"/>
      <p:bldP spid="2" grpId="0" animBg="1"/>
      <p:bldP spid="10" grpId="0"/>
      <p:bldP spid="11" grpId="0"/>
      <p:bldP spid="18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B4AAE-E95A-56D9-4E8F-007B351EDEF4}"/>
              </a:ext>
            </a:extLst>
          </p:cNvPr>
          <p:cNvSpPr txBox="1"/>
          <p:nvPr/>
        </p:nvSpPr>
        <p:spPr>
          <a:xfrm>
            <a:off x="527755" y="495268"/>
            <a:ext cx="68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Med-fi</a:t>
            </a:r>
            <a:r>
              <a:rPr lang="ko-KR" altLang="en-US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rgbClr val="020838"/>
                </a:solidFill>
                <a:latin typeface="+mj-lt"/>
                <a:ea typeface="나눔스퀘어 ExtraBold" panose="020B0600000101010101" pitchFamily="50" charset="-127"/>
                <a:cs typeface="Arial" panose="020B0604020202020204" pitchFamily="34" charset="0"/>
              </a:rPr>
              <a:t>Prototype 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즐겨찾기</a:t>
            </a:r>
            <a:r>
              <a:rPr lang="en-US" altLang="ko-KR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400" dirty="0" err="1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푸시알림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7F332-5709-7091-9E16-238AA6BEEFDF}"/>
              </a:ext>
            </a:extLst>
          </p:cNvPr>
          <p:cNvSpPr txBox="1"/>
          <p:nvPr/>
        </p:nvSpPr>
        <p:spPr>
          <a:xfrm>
            <a:off x="697088" y="5993400"/>
            <a:ext cx="22861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즐겨찾기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경로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F2EF3-2C01-30AE-2C7B-491CAD7942EB}"/>
              </a:ext>
            </a:extLst>
          </p:cNvPr>
          <p:cNvSpPr txBox="1"/>
          <p:nvPr/>
        </p:nvSpPr>
        <p:spPr>
          <a:xfrm>
            <a:off x="3450843" y="6003241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즐겨찾기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D0A8B-5643-89CF-7C23-4998EC51F043}"/>
              </a:ext>
            </a:extLst>
          </p:cNvPr>
          <p:cNvSpPr txBox="1"/>
          <p:nvPr/>
        </p:nvSpPr>
        <p:spPr>
          <a:xfrm>
            <a:off x="6339837" y="6003241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프로필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E5EF3-D827-DDAE-75C6-776B9B10BE5E}"/>
              </a:ext>
            </a:extLst>
          </p:cNvPr>
          <p:cNvSpPr txBox="1"/>
          <p:nvPr/>
        </p:nvSpPr>
        <p:spPr>
          <a:xfrm>
            <a:off x="9228831" y="6003241"/>
            <a:ext cx="2579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푸시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 알림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A22102-37C3-8B9B-F291-AFD43897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25" y="1270000"/>
            <a:ext cx="2204900" cy="4394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E25176-E801-4840-EFC3-8292588B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938" y="1270000"/>
            <a:ext cx="2329132" cy="4394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6C09CC-6D58-F908-BEFF-B9294FC2F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295" y="1270000"/>
            <a:ext cx="2256481" cy="4394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D0EA3E-5FD9-CA91-2869-0925478C8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890" y="1269998"/>
            <a:ext cx="2220337" cy="43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5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623A6-41FF-4FE0-B7BB-EBA3247CCFAF}"/>
              </a:ext>
            </a:extLst>
          </p:cNvPr>
          <p:cNvSpPr txBox="1"/>
          <p:nvPr/>
        </p:nvSpPr>
        <p:spPr>
          <a:xfrm>
            <a:off x="3926114" y="2148921"/>
            <a:ext cx="4339772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b="0" dirty="0">
                <a:solidFill>
                  <a:srgbClr val="020838"/>
                </a:solidFill>
              </a:rPr>
              <a:t>Thanks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D1232-CD63-4B34-B1A4-B0517F03AD48}"/>
              </a:ext>
            </a:extLst>
          </p:cNvPr>
          <p:cNvSpPr txBox="1"/>
          <p:nvPr/>
        </p:nvSpPr>
        <p:spPr>
          <a:xfrm>
            <a:off x="4085163" y="3164584"/>
            <a:ext cx="402167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들어주셔서</a:t>
            </a:r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감사합니다 </a:t>
            </a:r>
            <a:r>
              <a:rPr lang="en-US" altLang="ko-KR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  <a:sym typeface="Wingdings" panose="05000000000000000000" pitchFamily="2" charset="2"/>
              </a:rPr>
              <a:t></a:t>
            </a:r>
            <a:endParaRPr lang="ko-KR" altLang="en-US" sz="20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4381D-D266-1C09-DD02-2391AB7A9AE7}"/>
              </a:ext>
            </a:extLst>
          </p:cNvPr>
          <p:cNvSpPr txBox="1"/>
          <p:nvPr/>
        </p:nvSpPr>
        <p:spPr>
          <a:xfrm>
            <a:off x="3142507" y="3857081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https://www.figma.com/file/Q9GAlWE2eDL0oLbZWUNDgf/application?node-id=0%3A1&amp;t=BPcofMQIYVfY4GlO-1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2F90A86-2B95-4736-A4C8-60DBE9272A1A}"/>
              </a:ext>
            </a:extLst>
          </p:cNvPr>
          <p:cNvSpPr txBox="1"/>
          <p:nvPr/>
        </p:nvSpPr>
        <p:spPr>
          <a:xfrm>
            <a:off x="4699902" y="1130800"/>
            <a:ext cx="58732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B3F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총 </a:t>
            </a:r>
            <a:r>
              <a:rPr lang="en-US" altLang="ko-KR" sz="2800" dirty="0">
                <a:solidFill>
                  <a:srgbClr val="2B3F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11</a:t>
            </a:r>
            <a:r>
              <a:rPr lang="ko-KR" altLang="en-US" sz="2800" dirty="0">
                <a:solidFill>
                  <a:srgbClr val="2B3F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개의 사전 질문 준비</a:t>
            </a:r>
            <a:endParaRPr lang="en-US" altLang="ko-KR" sz="2800" dirty="0">
              <a:solidFill>
                <a:srgbClr val="2B3F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r>
              <a:rPr lang="en-US" altLang="ko-KR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실제 인터뷰에서는 상황마다 유동적으로 조절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DDDF6A-52E0-4B90-BC04-DE7D26AF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1" y="3914254"/>
            <a:ext cx="3768524" cy="2676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CB4707-6D76-986D-EC82-872D58CA6768}"/>
              </a:ext>
            </a:extLst>
          </p:cNvPr>
          <p:cNvSpPr txBox="1"/>
          <p:nvPr/>
        </p:nvSpPr>
        <p:spPr>
          <a:xfrm>
            <a:off x="533693" y="504696"/>
            <a:ext cx="438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cs typeface="Arial" panose="020B0604020202020204" pitchFamily="34" charset="0"/>
              </a:rPr>
              <a:t>Theme Interview</a:t>
            </a:r>
            <a:endParaRPr lang="ko-KR" altLang="en-US" sz="2800" dirty="0">
              <a:solidFill>
                <a:srgbClr val="0208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36D52-7925-8378-B455-D05708E208F0}"/>
              </a:ext>
            </a:extLst>
          </p:cNvPr>
          <p:cNvSpPr/>
          <p:nvPr/>
        </p:nvSpPr>
        <p:spPr>
          <a:xfrm>
            <a:off x="4699902" y="3396253"/>
            <a:ext cx="669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20838"/>
                </a:solidFill>
                <a:latin typeface="+mj-lt"/>
              </a:rPr>
              <a:t>02. </a:t>
            </a:r>
            <a:endParaRPr lang="ko-KR" altLang="en-US" sz="2000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8D7F0-FF07-F3A7-6519-6F5486FB9FF4}"/>
              </a:ext>
            </a:extLst>
          </p:cNvPr>
          <p:cNvSpPr/>
          <p:nvPr/>
        </p:nvSpPr>
        <p:spPr>
          <a:xfrm>
            <a:off x="4699902" y="2750955"/>
            <a:ext cx="669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지하철 이용 시 느끼는 혼잡함</a:t>
            </a: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겪었던 에피소드 위주로 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B71F54-6D73-77BA-A7AD-86EF92248CE5}"/>
              </a:ext>
            </a:extLst>
          </p:cNvPr>
          <p:cNvSpPr/>
          <p:nvPr/>
        </p:nvSpPr>
        <p:spPr>
          <a:xfrm>
            <a:off x="4699902" y="2379168"/>
            <a:ext cx="669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20838"/>
                </a:solidFill>
                <a:latin typeface="+mj-lt"/>
              </a:rPr>
              <a:t>01. </a:t>
            </a:r>
            <a:endParaRPr lang="ko-KR" altLang="en-US" sz="2000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2A1B76-4008-48AA-10DB-B1BBD3CC5CAB}"/>
              </a:ext>
            </a:extLst>
          </p:cNvPr>
          <p:cNvSpPr/>
          <p:nvPr/>
        </p:nvSpPr>
        <p:spPr>
          <a:xfrm>
            <a:off x="4699902" y="3765585"/>
            <a:ext cx="669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교통수단에서 지하철의 선호 여부와 그 이유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11037E-EE6F-2DFF-7EE1-E72C5F280403}"/>
              </a:ext>
            </a:extLst>
          </p:cNvPr>
          <p:cNvSpPr/>
          <p:nvPr/>
        </p:nvSpPr>
        <p:spPr>
          <a:xfrm>
            <a:off x="4699902" y="4414608"/>
            <a:ext cx="669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20838"/>
                </a:solidFill>
                <a:latin typeface="+mj-lt"/>
              </a:rPr>
              <a:t>03. </a:t>
            </a:r>
            <a:endParaRPr lang="ko-KR" altLang="en-US" sz="2000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B8C0A0-182B-4599-2E52-10D8BA83F036}"/>
              </a:ext>
            </a:extLst>
          </p:cNvPr>
          <p:cNvSpPr/>
          <p:nvPr/>
        </p:nvSpPr>
        <p:spPr>
          <a:xfrm>
            <a:off x="4699902" y="4783940"/>
            <a:ext cx="3463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다양한 기능에 대한 수요도 조사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A76ED74-94DA-8F2D-BFBB-B3B945643A41}"/>
              </a:ext>
            </a:extLst>
          </p:cNvPr>
          <p:cNvSpPr/>
          <p:nvPr/>
        </p:nvSpPr>
        <p:spPr>
          <a:xfrm>
            <a:off x="4867229" y="5252719"/>
            <a:ext cx="383447" cy="333060"/>
          </a:xfrm>
          <a:prstGeom prst="rightArrow">
            <a:avLst/>
          </a:prstGeom>
          <a:solidFill>
            <a:srgbClr val="020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4A763-F574-DCA0-2B6E-C50CE821314C}"/>
              </a:ext>
            </a:extLst>
          </p:cNvPr>
          <p:cNvSpPr/>
          <p:nvPr/>
        </p:nvSpPr>
        <p:spPr>
          <a:xfrm>
            <a:off x="5264730" y="5203157"/>
            <a:ext cx="6792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혼잡도 보여주기</a:t>
            </a: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지하철 내 이용객들의 목적지를 알려주는 기능 등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5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147E9-CFA7-B97C-4EEA-AF27D076C4C0}"/>
              </a:ext>
            </a:extLst>
          </p:cNvPr>
          <p:cNvSpPr/>
          <p:nvPr/>
        </p:nvSpPr>
        <p:spPr>
          <a:xfrm>
            <a:off x="3536707" y="1355276"/>
            <a:ext cx="4336967" cy="3401543"/>
          </a:xfrm>
          <a:prstGeom prst="roundRect">
            <a:avLst>
              <a:gd name="adj" fmla="val 12310"/>
            </a:avLst>
          </a:prstGeom>
          <a:solidFill>
            <a:schemeClr val="bg1"/>
          </a:solidFill>
          <a:ln>
            <a:solidFill>
              <a:srgbClr val="2B3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9A257-F62F-515A-B3E9-0AB8F2C40B77}"/>
              </a:ext>
            </a:extLst>
          </p:cNvPr>
          <p:cNvSpPr txBox="1"/>
          <p:nvPr/>
        </p:nvSpPr>
        <p:spPr>
          <a:xfrm>
            <a:off x="533693" y="504696"/>
            <a:ext cx="438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cs typeface="Arial" panose="020B0604020202020204" pitchFamily="34" charset="0"/>
              </a:rPr>
              <a:t>Theme Interview</a:t>
            </a:r>
            <a:endParaRPr lang="ko-KR" altLang="en-US" sz="2800" dirty="0">
              <a:solidFill>
                <a:srgbClr val="0208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AB222-6F6E-F063-A2F9-ED07DF7C0F37}"/>
              </a:ext>
            </a:extLst>
          </p:cNvPr>
          <p:cNvSpPr txBox="1"/>
          <p:nvPr/>
        </p:nvSpPr>
        <p:spPr>
          <a:xfrm>
            <a:off x="4314590" y="2059667"/>
            <a:ext cx="256779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B3FB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대상</a:t>
            </a:r>
            <a:endParaRPr lang="en-US" altLang="ko-KR" sz="2800" dirty="0">
              <a:solidFill>
                <a:srgbClr val="2B3FB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r>
              <a:rPr lang="en-US" altLang="ko-KR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20</a:t>
            </a:r>
            <a:r>
              <a:rPr lang="ko-KR" altLang="en-US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대 남성 대학생</a:t>
            </a:r>
            <a:endParaRPr lang="en-US" altLang="ko-KR" sz="2400" dirty="0">
              <a:solidFill>
                <a:srgbClr val="2B3FB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20</a:t>
            </a:r>
            <a:r>
              <a:rPr lang="ko-KR" altLang="en-US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대 여성 대학생</a:t>
            </a:r>
            <a:endParaRPr lang="en-US" altLang="ko-KR" sz="2400" dirty="0">
              <a:solidFill>
                <a:srgbClr val="2B3FB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30</a:t>
            </a:r>
            <a:r>
              <a:rPr lang="ko-KR" altLang="en-US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대 남성 직장인</a:t>
            </a:r>
            <a:endParaRPr lang="en-US" altLang="ko-KR" sz="2400" dirty="0">
              <a:solidFill>
                <a:srgbClr val="2B3FB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30</a:t>
            </a:r>
            <a:r>
              <a:rPr lang="ko-KR" altLang="en-US" sz="2400" dirty="0">
                <a:solidFill>
                  <a:srgbClr val="2B3FB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대 여성 직장인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78CE81-2926-1C86-D538-0A1A5F08C27D}"/>
              </a:ext>
            </a:extLst>
          </p:cNvPr>
          <p:cNvSpPr/>
          <p:nvPr/>
        </p:nvSpPr>
        <p:spPr>
          <a:xfrm>
            <a:off x="6990883" y="2159641"/>
            <a:ext cx="4642615" cy="3528106"/>
          </a:xfrm>
          <a:prstGeom prst="roundRect">
            <a:avLst>
              <a:gd name="adj" fmla="val 12310"/>
            </a:avLst>
          </a:prstGeom>
          <a:solidFill>
            <a:schemeClr val="bg1"/>
          </a:solidFill>
          <a:ln>
            <a:solidFill>
              <a:srgbClr val="2B3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37DB23-D111-D03A-A6D9-BB0BA6889790}"/>
              </a:ext>
            </a:extLst>
          </p:cNvPr>
          <p:cNvSpPr/>
          <p:nvPr/>
        </p:nvSpPr>
        <p:spPr>
          <a:xfrm>
            <a:off x="6882387" y="2067211"/>
            <a:ext cx="4642615" cy="3528106"/>
          </a:xfrm>
          <a:prstGeom prst="roundRect">
            <a:avLst>
              <a:gd name="adj" fmla="val 12310"/>
            </a:avLst>
          </a:prstGeom>
          <a:solidFill>
            <a:srgbClr val="2B3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어플리케이션에 더욱</a:t>
            </a:r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친숙</a:t>
            </a:r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하고</a:t>
            </a:r>
            <a:r>
              <a:rPr lang="en-US" altLang="ko-KR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자가용보다 지하철과 같은</a:t>
            </a:r>
            <a:endParaRPr lang="en-US" altLang="ko-KR" sz="24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대중교통</a:t>
            </a:r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을 상대적으로 </a:t>
            </a:r>
            <a:endParaRPr lang="en-US" altLang="ko-KR" sz="24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/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많이 이용하는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20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대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, 30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대를 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sz="24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주요 타겟으로 설정해 인터뷰 진행</a:t>
            </a:r>
            <a:endParaRPr lang="en-US" altLang="ko-KR" sz="24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E8814A-7AAA-604C-1CE4-210085E53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1" y="3801952"/>
            <a:ext cx="3756196" cy="27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9A257-F62F-515A-B3E9-0AB8F2C40B77}"/>
              </a:ext>
            </a:extLst>
          </p:cNvPr>
          <p:cNvSpPr txBox="1"/>
          <p:nvPr/>
        </p:nvSpPr>
        <p:spPr>
          <a:xfrm>
            <a:off x="527755" y="495268"/>
            <a:ext cx="621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cs typeface="Arial" panose="020B0604020202020204" pitchFamily="34" charset="0"/>
              </a:rPr>
              <a:t>Theme Interview 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공통된 의견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3BA7971-327A-29DE-4173-F9F42DEF8B92}"/>
              </a:ext>
            </a:extLst>
          </p:cNvPr>
          <p:cNvSpPr/>
          <p:nvPr/>
        </p:nvSpPr>
        <p:spPr>
          <a:xfrm>
            <a:off x="1796749" y="1572080"/>
            <a:ext cx="2387600" cy="4008017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4826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E864A-A4A3-30D1-9347-C0D68650B41A}"/>
              </a:ext>
            </a:extLst>
          </p:cNvPr>
          <p:cNvSpPr txBox="1"/>
          <p:nvPr/>
        </p:nvSpPr>
        <p:spPr>
          <a:xfrm>
            <a:off x="2035332" y="4225167"/>
            <a:ext cx="1910436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지하철이 혼잡하여</a:t>
            </a:r>
            <a:endParaRPr lang="en-US" altLang="ko-KR" sz="14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불편했던 경험을</a:t>
            </a:r>
            <a:endParaRPr lang="en-US" altLang="ko-KR" sz="14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인터뷰 대상자들 모두</a:t>
            </a:r>
            <a:endParaRPr lang="en-US" altLang="ko-KR" sz="14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가지고 있었다</a:t>
            </a:r>
            <a:r>
              <a:rPr lang="en-US" altLang="ko-KR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.</a:t>
            </a:r>
            <a:endParaRPr lang="ko-KR" altLang="en-US" sz="14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67E261-3B24-A961-DA69-4F3A219B62DE}"/>
              </a:ext>
            </a:extLst>
          </p:cNvPr>
          <p:cNvSpPr/>
          <p:nvPr/>
        </p:nvSpPr>
        <p:spPr>
          <a:xfrm>
            <a:off x="2035331" y="3612678"/>
            <a:ext cx="191043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지하철혼잡에 대한 </a:t>
            </a:r>
            <a:endParaRPr lang="en-US" altLang="ko-KR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사용자들의 경험</a:t>
            </a:r>
            <a:endParaRPr lang="en-US" altLang="ko-KR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B8B2E93-A54A-FB4C-10B3-63193287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279" y="2054662"/>
            <a:ext cx="2004540" cy="147607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7F32E3-FE28-68A2-F928-B215F8FA63AD}"/>
              </a:ext>
            </a:extLst>
          </p:cNvPr>
          <p:cNvSpPr/>
          <p:nvPr/>
        </p:nvSpPr>
        <p:spPr>
          <a:xfrm>
            <a:off x="4903414" y="1572080"/>
            <a:ext cx="2387600" cy="4008017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4826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D89442-0FA5-229B-5169-3C6E8A85991A}"/>
              </a:ext>
            </a:extLst>
          </p:cNvPr>
          <p:cNvSpPr txBox="1"/>
          <p:nvPr/>
        </p:nvSpPr>
        <p:spPr>
          <a:xfrm>
            <a:off x="5141995" y="4612871"/>
            <a:ext cx="1910436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긍정적 반응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B6EF14-9A8A-2E1F-5340-2620362FF5F5}"/>
              </a:ext>
            </a:extLst>
          </p:cNvPr>
          <p:cNvSpPr/>
          <p:nvPr/>
        </p:nvSpPr>
        <p:spPr>
          <a:xfrm>
            <a:off x="5141996" y="3612678"/>
            <a:ext cx="1910436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역</a:t>
            </a:r>
            <a:r>
              <a:rPr lang="en-US" altLang="ko-KR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열차 내</a:t>
            </a:r>
            <a:endParaRPr lang="en-US" altLang="ko-KR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  <a:p>
            <a:pPr algn="ctr"/>
            <a:r>
              <a:rPr lang="ko-KR" altLang="en-US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혼잡도를 알려주는 기능</a:t>
            </a:r>
            <a:endParaRPr lang="en-US" altLang="ko-KR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0607166-B6D4-539E-D151-C87FA86F3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124" y="1793745"/>
            <a:ext cx="2014179" cy="1824532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9E8B53-4529-1145-FD16-03104A2084D6}"/>
              </a:ext>
            </a:extLst>
          </p:cNvPr>
          <p:cNvSpPr/>
          <p:nvPr/>
        </p:nvSpPr>
        <p:spPr>
          <a:xfrm>
            <a:off x="7943411" y="1572080"/>
            <a:ext cx="2387600" cy="4008017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4826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F402FE-CF49-97B3-DA1C-99C9BCB4B45F}"/>
              </a:ext>
            </a:extLst>
          </p:cNvPr>
          <p:cNvSpPr txBox="1"/>
          <p:nvPr/>
        </p:nvSpPr>
        <p:spPr>
          <a:xfrm>
            <a:off x="8181994" y="4225167"/>
            <a:ext cx="1910436" cy="116955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목적지가 먼 경우 자리를 양보할 의향이 있지만</a:t>
            </a:r>
            <a:r>
              <a:rPr lang="en-US" altLang="ko-KR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실제 어플로 구현할 시 혼잡도 증가 및 개인정보 </a:t>
            </a:r>
            <a:r>
              <a:rPr lang="ko-KR" altLang="en-US" sz="1400" dirty="0" err="1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유출등의</a:t>
            </a:r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문제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79AFED-A035-E646-A30B-D5A2FF1EF78A}"/>
              </a:ext>
            </a:extLst>
          </p:cNvPr>
          <p:cNvSpPr/>
          <p:nvPr/>
        </p:nvSpPr>
        <p:spPr>
          <a:xfrm>
            <a:off x="7976745" y="3612678"/>
            <a:ext cx="2320932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승객 각각의 목적지를 알려주는 기능</a:t>
            </a:r>
            <a:endParaRPr lang="en-US" altLang="ko-KR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1D1F826-9D05-CFB0-A628-DDF87B02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993" y="1759610"/>
            <a:ext cx="1910436" cy="1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26" grpId="0" animBg="1"/>
      <p:bldP spid="27" grpId="0"/>
      <p:bldP spid="28" grpId="0"/>
      <p:bldP spid="30" grpId="0" animBg="1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9A257-F62F-515A-B3E9-0AB8F2C40B77}"/>
              </a:ext>
            </a:extLst>
          </p:cNvPr>
          <p:cNvSpPr txBox="1"/>
          <p:nvPr/>
        </p:nvSpPr>
        <p:spPr>
          <a:xfrm>
            <a:off x="527755" y="495268"/>
            <a:ext cx="621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cs typeface="Arial" panose="020B0604020202020204" pitchFamily="34" charset="0"/>
              </a:rPr>
              <a:t>Theme Interview 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기타 의견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3BA7971-327A-29DE-4173-F9F42DEF8B92}"/>
              </a:ext>
            </a:extLst>
          </p:cNvPr>
          <p:cNvSpPr/>
          <p:nvPr/>
        </p:nvSpPr>
        <p:spPr>
          <a:xfrm>
            <a:off x="3269289" y="1566142"/>
            <a:ext cx="2387600" cy="4008017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4826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E864A-A4A3-30D1-9347-C0D68650B41A}"/>
              </a:ext>
            </a:extLst>
          </p:cNvPr>
          <p:cNvSpPr txBox="1"/>
          <p:nvPr/>
        </p:nvSpPr>
        <p:spPr>
          <a:xfrm>
            <a:off x="3417417" y="4231105"/>
            <a:ext cx="2091344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임산부들이 혼잡한 상황에서 더욱 사용하기 어려움</a:t>
            </a:r>
            <a:endParaRPr lang="en-US" altLang="ko-KR" sz="14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임산부석에 관련 없는 사람들이 착석</a:t>
            </a:r>
            <a:r>
              <a:rPr lang="en-US" altLang="ko-KR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)</a:t>
            </a:r>
            <a:endParaRPr lang="ko-KR" altLang="en-US" sz="14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67E261-3B24-A961-DA69-4F3A219B62DE}"/>
              </a:ext>
            </a:extLst>
          </p:cNvPr>
          <p:cNvSpPr/>
          <p:nvPr/>
        </p:nvSpPr>
        <p:spPr>
          <a:xfrm>
            <a:off x="3507871" y="3606740"/>
            <a:ext cx="191043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임산부 관련</a:t>
            </a:r>
            <a:endParaRPr lang="en-US" altLang="ko-KR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7F32E3-FE28-68A2-F928-B215F8FA63AD}"/>
              </a:ext>
            </a:extLst>
          </p:cNvPr>
          <p:cNvSpPr/>
          <p:nvPr/>
        </p:nvSpPr>
        <p:spPr>
          <a:xfrm>
            <a:off x="6375954" y="1566142"/>
            <a:ext cx="2387600" cy="4008017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4826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20838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D89442-0FA5-229B-5169-3C6E8A85991A}"/>
              </a:ext>
            </a:extLst>
          </p:cNvPr>
          <p:cNvSpPr txBox="1"/>
          <p:nvPr/>
        </p:nvSpPr>
        <p:spPr>
          <a:xfrm>
            <a:off x="6614536" y="4046277"/>
            <a:ext cx="1910436" cy="13849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지하철 시위로 출근 시간을 못 맞출 뻔 한 경험</a:t>
            </a:r>
            <a:endParaRPr lang="en-US" altLang="ko-KR" sz="1400" dirty="0">
              <a:solidFill>
                <a:srgbClr val="02083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Pretendard Variable Light" panose="020000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아이와 동반하여 혼잡한 환경에서 빠르게 움직이지 못하고 지하철을 </a:t>
            </a:r>
            <a:r>
              <a:rPr lang="ko-KR" altLang="en-US" sz="1400" dirty="0" err="1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떠나보내는</a:t>
            </a:r>
            <a:r>
              <a:rPr lang="ko-KR" altLang="en-US" sz="14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 것을 목격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B6EF14-9A8A-2E1F-5340-2620362FF5F5}"/>
              </a:ext>
            </a:extLst>
          </p:cNvPr>
          <p:cNvSpPr/>
          <p:nvPr/>
        </p:nvSpPr>
        <p:spPr>
          <a:xfrm>
            <a:off x="6614536" y="3606740"/>
            <a:ext cx="191043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다양한 에피소드</a:t>
            </a:r>
            <a:endParaRPr lang="en-US" altLang="ko-KR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F7FD7-17FA-4EED-8BA4-49D1D83E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96" y="2041541"/>
            <a:ext cx="2009716" cy="1384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067F01-7D55-24E1-446F-2016E9F01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417" y="2112339"/>
            <a:ext cx="2056981" cy="13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4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26" grpId="0" animBg="1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5DCD6DA-FD07-4DF4-BD64-DAC12C91C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7151" y="4845755"/>
            <a:ext cx="232598" cy="168874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F95DCF83-14CB-42D3-81FC-CC5EC7863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1409" y="4853314"/>
            <a:ext cx="232598" cy="168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A58F4-2005-4676-AFEA-0337731AF607}"/>
              </a:ext>
            </a:extLst>
          </p:cNvPr>
          <p:cNvSpPr txBox="1"/>
          <p:nvPr/>
        </p:nvSpPr>
        <p:spPr>
          <a:xfrm>
            <a:off x="2250342" y="4753060"/>
            <a:ext cx="7691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(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Chul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 Soo Kim, an Office Worker)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needs a way to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(get a subway path easily to move comfortably and safely)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because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(He does not want to feel messy or dangerous when getting on the subway because of crowded people)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896CC-E7B6-0EFE-87C5-01B4A44D4A56}"/>
              </a:ext>
            </a:extLst>
          </p:cNvPr>
          <p:cNvSpPr txBox="1"/>
          <p:nvPr/>
        </p:nvSpPr>
        <p:spPr>
          <a:xfrm>
            <a:off x="444628" y="394328"/>
            <a:ext cx="621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cs typeface="Arial" panose="020B0604020202020204" pitchFamily="34" charset="0"/>
              </a:rPr>
              <a:t>Theme Interview : </a:t>
            </a:r>
            <a:r>
              <a:rPr lang="ko-KR" altLang="en-US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결론 및 </a:t>
            </a:r>
            <a:r>
              <a:rPr lang="en-US" altLang="ko-KR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POV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95CD53-89F9-74DB-3B79-50DBBB4A4E04}"/>
              </a:ext>
            </a:extLst>
          </p:cNvPr>
          <p:cNvSpPr/>
          <p:nvPr/>
        </p:nvSpPr>
        <p:spPr>
          <a:xfrm>
            <a:off x="1827151" y="1274680"/>
            <a:ext cx="8537698" cy="767261"/>
          </a:xfrm>
          <a:prstGeom prst="roundRect">
            <a:avLst/>
          </a:prstGeom>
          <a:solidFill>
            <a:srgbClr val="FCFCFC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열차에서 서있는 것 자체를 불편해 하기보다는 </a:t>
            </a:r>
            <a:r>
              <a:rPr lang="ko-KR" altLang="en-US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혼잡한 환경 자체</a:t>
            </a:r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를 싫어함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4D22AC-A7B0-BDF1-A057-7ECAF0043949}"/>
              </a:ext>
            </a:extLst>
          </p:cNvPr>
          <p:cNvSpPr/>
          <p:nvPr/>
        </p:nvSpPr>
        <p:spPr>
          <a:xfrm>
            <a:off x="1827151" y="2282228"/>
            <a:ext cx="8537698" cy="767261"/>
          </a:xfrm>
          <a:prstGeom prst="roundRect">
            <a:avLst/>
          </a:prstGeom>
          <a:solidFill>
            <a:srgbClr val="FCFCFC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개개인의 목적지 공개 </a:t>
            </a:r>
            <a:r>
              <a:rPr lang="en-US" altLang="ko-KR" sz="2000" dirty="0">
                <a:solidFill>
                  <a:srgbClr val="02083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Pretendard Variable Light" panose="02000003000000020004" pitchFamily="2" charset="-127"/>
              </a:rPr>
              <a:t>-&gt; </a:t>
            </a:r>
            <a:r>
              <a:rPr lang="ko-KR" altLang="en-US" sz="20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개인정보 악용 우려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33B0C43-6069-9746-8012-BC341463069C}"/>
              </a:ext>
            </a:extLst>
          </p:cNvPr>
          <p:cNvSpPr/>
          <p:nvPr/>
        </p:nvSpPr>
        <p:spPr>
          <a:xfrm>
            <a:off x="4058855" y="3424881"/>
            <a:ext cx="3933239" cy="767261"/>
          </a:xfrm>
          <a:prstGeom prst="roundRect">
            <a:avLst/>
          </a:prstGeom>
          <a:solidFill>
            <a:srgbClr val="2B3FB8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혼잡도에 집중하기로 함</a:t>
            </a:r>
          </a:p>
        </p:txBody>
      </p:sp>
    </p:spTree>
    <p:extLst>
      <p:ext uri="{BB962C8B-B14F-4D97-AF65-F5344CB8AC3E}">
        <p14:creationId xmlns:p14="http://schemas.microsoft.com/office/powerpoint/2010/main" val="280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9896CC-E7B6-0EFE-87C5-01B4A44D4A56}"/>
              </a:ext>
            </a:extLst>
          </p:cNvPr>
          <p:cNvSpPr txBox="1"/>
          <p:nvPr/>
        </p:nvSpPr>
        <p:spPr>
          <a:xfrm>
            <a:off x="444628" y="394328"/>
            <a:ext cx="621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cs typeface="Arial" panose="020B0604020202020204" pitchFamily="34" charset="0"/>
              </a:rPr>
              <a:t>Two Personas : </a:t>
            </a:r>
            <a:r>
              <a:rPr lang="en-US" altLang="ko-KR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Primary Persona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DA96853-C984-7242-EF95-79746D4F2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9517" r="1910" b="21188"/>
          <a:stretch/>
        </p:blipFill>
        <p:spPr bwMode="auto">
          <a:xfrm>
            <a:off x="5534599" y="1282534"/>
            <a:ext cx="6074228" cy="48552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그래픽 21">
            <a:extLst>
              <a:ext uri="{FF2B5EF4-FFF2-40B4-BE49-F238E27FC236}">
                <a16:creationId xmlns:a16="http://schemas.microsoft.com/office/drawing/2014/main" id="{D4E96A71-10AB-F7B3-5CF0-B170396D09A1}"/>
              </a:ext>
            </a:extLst>
          </p:cNvPr>
          <p:cNvSpPr/>
          <p:nvPr/>
        </p:nvSpPr>
        <p:spPr>
          <a:xfrm>
            <a:off x="761303" y="2464094"/>
            <a:ext cx="4273834" cy="2867928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381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20</a:t>
            </a: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대 공무원 김철수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출퇴근 시간에 지하철 이용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지하철에 많은 사람들 사이에 끼어서 타는 것에 대해 남들보다 불편해 함</a:t>
            </a: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718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9896CC-E7B6-0EFE-87C5-01B4A44D4A56}"/>
              </a:ext>
            </a:extLst>
          </p:cNvPr>
          <p:cNvSpPr txBox="1"/>
          <p:nvPr/>
        </p:nvSpPr>
        <p:spPr>
          <a:xfrm>
            <a:off x="444628" y="394328"/>
            <a:ext cx="621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0838"/>
                </a:solidFill>
                <a:latin typeface="+mj-lt"/>
                <a:cs typeface="Arial" panose="020B0604020202020204" pitchFamily="34" charset="0"/>
              </a:rPr>
              <a:t>Two Personas : </a:t>
            </a:r>
            <a:r>
              <a:rPr lang="en-US" altLang="ko-KR" sz="2400" dirty="0">
                <a:solidFill>
                  <a:srgbClr val="020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Variable ExtraBold" panose="02000003000000020004" pitchFamily="2" charset="-127"/>
              </a:rPr>
              <a:t>Secondary Persona</a:t>
            </a:r>
            <a:endParaRPr lang="ko-KR" altLang="en-US" sz="2800" dirty="0">
              <a:solidFill>
                <a:srgbClr val="02083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그래픽 21">
            <a:extLst>
              <a:ext uri="{FF2B5EF4-FFF2-40B4-BE49-F238E27FC236}">
                <a16:creationId xmlns:a16="http://schemas.microsoft.com/office/drawing/2014/main" id="{D4E96A71-10AB-F7B3-5CF0-B170396D09A1}"/>
              </a:ext>
            </a:extLst>
          </p:cNvPr>
          <p:cNvSpPr/>
          <p:nvPr/>
        </p:nvSpPr>
        <p:spPr>
          <a:xfrm>
            <a:off x="761303" y="2464094"/>
            <a:ext cx="4273834" cy="2867928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 w="38100" cap="flat">
            <a:solidFill>
              <a:srgbClr val="2B3FB8"/>
            </a:solidFill>
            <a:prstDash val="solid"/>
            <a:miter/>
          </a:ln>
          <a:effectLst>
            <a:outerShdw blurRad="127000" dist="381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30</a:t>
            </a: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대 임산부 김영희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안전한 지하철을 희망</a:t>
            </a:r>
            <a:endParaRPr lang="en-US" altLang="ko-KR" sz="2000" dirty="0">
              <a:solidFill>
                <a:srgbClr val="02083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Pretendard Variable Medium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사람이 많고 혼잡한 장소를 싫어함</a:t>
            </a:r>
            <a:r>
              <a:rPr lang="en-US" altLang="ko-KR" sz="2000" dirty="0">
                <a:solidFill>
                  <a:srgbClr val="02083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9B817B9-2152-85AC-D7BB-369124893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t="9695" r="1599" b="21209"/>
          <a:stretch/>
        </p:blipFill>
        <p:spPr bwMode="auto">
          <a:xfrm>
            <a:off x="5646087" y="1324098"/>
            <a:ext cx="6254685" cy="49316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Rubik Light">
      <a:majorFont>
        <a:latin typeface="Montserrat Black"/>
        <a:ea typeface="Arial Unicode MS"/>
        <a:cs typeface=""/>
      </a:majorFont>
      <a:minorFont>
        <a:latin typeface="Rubik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B3FB8"/>
        </a:solidFill>
        <a:ln w="2591" cap="flat">
          <a:noFill/>
          <a:prstDash val="solid"/>
          <a:miter/>
        </a:ln>
      </a:spPr>
      <a:bodyPr rot="0" spcFirstLastPara="0" vertOverflow="overflow" horzOverflow="overflow" vert="horz" wrap="square" lIns="252000" tIns="72000" rIns="252000" bIns="18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chemeClr val="bg1"/>
            </a:solidFill>
            <a:latin typeface="Pretendard Variable ExtraBold" panose="02000003000000020004" pitchFamily="2" charset="-127"/>
            <a:ea typeface="Pretendard Variable ExtraBold" panose="02000003000000020004" pitchFamily="2" charset="-127"/>
            <a:cs typeface="Pretendard Variable ExtraBold" panose="02000003000000020004" pitchFamily="2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3668</TotalTime>
  <Words>840</Words>
  <Application>Microsoft Office PowerPoint</Application>
  <PresentationFormat>와이드스크린</PresentationFormat>
  <Paragraphs>174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나눔스퀘어_ac</vt:lpstr>
      <vt:lpstr>Arial</vt:lpstr>
      <vt:lpstr>Rubik Light</vt:lpstr>
      <vt:lpstr>나눔스퀘어_ac Light</vt:lpstr>
      <vt:lpstr>Montserrat Black</vt:lpstr>
      <vt:lpstr>나눔스퀘어 ExtraBold</vt:lpstr>
      <vt:lpstr>Wingdings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박지윤</cp:lastModifiedBy>
  <cp:revision>245</cp:revision>
  <dcterms:created xsi:type="dcterms:W3CDTF">2019-04-06T05:20:47Z</dcterms:created>
  <dcterms:modified xsi:type="dcterms:W3CDTF">2022-11-28T03:47:10Z</dcterms:modified>
</cp:coreProperties>
</file>